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0" r:id="rId12"/>
    <p:sldId id="301" r:id="rId13"/>
    <p:sldId id="302" r:id="rId14"/>
    <p:sldId id="297" r:id="rId15"/>
    <p:sldId id="298" r:id="rId16"/>
    <p:sldId id="299" r:id="rId17"/>
    <p:sldId id="303" r:id="rId18"/>
    <p:sldId id="304" r:id="rId19"/>
    <p:sldId id="272" r:id="rId20"/>
    <p:sldId id="267" r:id="rId21"/>
    <p:sldId id="268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305" r:id="rId43"/>
    <p:sldId id="294" r:id="rId44"/>
    <p:sldId id="295" r:id="rId45"/>
    <p:sldId id="296" r:id="rId46"/>
    <p:sldId id="293" r:id="rId47"/>
  </p:sldIdLst>
  <p:sldSz cx="12192000" cy="6858000"/>
  <p:notesSz cx="6858000" cy="9144000"/>
  <p:embeddedFontLst>
    <p:embeddedFont>
      <p:font typeface="Cambria Math" panose="02040503050406030204" pitchFamily="18" charset="0"/>
      <p:regular r:id="rId49"/>
    </p:embeddedFont>
    <p:embeddedFont>
      <p:font typeface="Source Sans Pr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AA318D-76FE-4434-92AB-6EBFF8304532}">
  <a:tblStyle styleId="{CCAA318D-76FE-4434-92AB-6EBFF83045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3096510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50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183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60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739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276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3556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1911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5816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166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39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3529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312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71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94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35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326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07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157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160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520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81000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Source Sans Pro"/>
              <a:buNone/>
              <a:defRPr sz="5400" b="0" i="0" u="none" strike="noStrike" cap="non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9" name="Shape 19" descr="EKG lin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▪"/>
              <a:defRPr sz="2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066800" y="1825624"/>
            <a:ext cx="4800600" cy="457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6324600" y="1825624"/>
            <a:ext cx="4800600" cy="457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Header">
    <p:bg>
      <p:bgPr>
        <a:gradFill>
          <a:gsLst>
            <a:gs pos="0">
              <a:schemeClr val="accent1"/>
            </a:gs>
            <a:gs pos="100000">
              <a:srgbClr val="8A2123"/>
            </a:gs>
          </a:gsLst>
          <a:lin ang="540000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 cap="flat" cmpd="sng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ource Sans Pro"/>
              <a:buNone/>
              <a:defRPr sz="54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1066800" y="2590799"/>
            <a:ext cx="4800600" cy="38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3"/>
          </p:nvPr>
        </p:nvSpPr>
        <p:spPr>
          <a:xfrm>
            <a:off x="6324600" y="1828799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4"/>
          </p:nvPr>
        </p:nvSpPr>
        <p:spPr>
          <a:xfrm>
            <a:off x="6324600" y="2590799"/>
            <a:ext cx="4800600" cy="3810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3809999" y="-457201"/>
            <a:ext cx="4572001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▪"/>
              <a:defRPr sz="2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A2123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8115300" y="2400300"/>
            <a:ext cx="5943600" cy="205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2171701" y="-1104900"/>
            <a:ext cx="5943599" cy="90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▪"/>
              <a:defRPr sz="2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162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 descr="Red bar"/>
          <p:cNvSpPr/>
          <p:nvPr/>
        </p:nvSpPr>
        <p:spPr>
          <a:xfrm>
            <a:off x="1" y="1"/>
            <a:ext cx="12188825" cy="1524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8A2123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8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Char char="▪"/>
              <a:defRPr sz="22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7" r:id="rId7"/>
    <p:sldLayoutId id="2147483658" r:id="rId8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1066800" y="429491"/>
            <a:ext cx="7772400" cy="171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ource Sans Pro"/>
              <a:buNone/>
            </a:pPr>
            <a:r>
              <a:rPr lang="en-US" sz="54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ECG Based Authentication</a:t>
            </a:r>
            <a:endParaRPr dirty="0"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1066800" y="2438398"/>
            <a:ext cx="7772400" cy="123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Handbook of Information and Communication Security, </a:t>
            </a:r>
            <a:r>
              <a:rPr lang="en-US" dirty="0" smtClean="0"/>
              <a:t>Springer </a:t>
            </a:r>
            <a:r>
              <a:rPr lang="en-US" dirty="0"/>
              <a:t>2010 (Book Chapter)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n-US" sz="2000" b="0" i="0" u="none" strike="noStrike" cap="none" dirty="0" smtClean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Authors – Fahim Sufi, Ibrahim Khalil, Jiankun Hu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lang="en-US" dirty="0"/>
          </a:p>
        </p:txBody>
      </p:sp>
      <p:sp>
        <p:nvSpPr>
          <p:cNvPr id="4" name="Shape 191"/>
          <p:cNvSpPr txBox="1">
            <a:spLocks/>
          </p:cNvSpPr>
          <p:nvPr/>
        </p:nvSpPr>
        <p:spPr>
          <a:xfrm>
            <a:off x="8174182" y="5195453"/>
            <a:ext cx="3713018" cy="123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sz="2400" dirty="0" smtClean="0"/>
              <a:t>Presented By – </a:t>
            </a:r>
          </a:p>
          <a:p>
            <a:pPr marL="0" indent="0">
              <a:spcBef>
                <a:spcPts val="0"/>
              </a:spcBef>
            </a:pPr>
            <a:r>
              <a:rPr lang="en-US" dirty="0" err="1" smtClean="0"/>
              <a:t>Nafis</a:t>
            </a:r>
            <a:r>
              <a:rPr lang="en-US" dirty="0" smtClean="0"/>
              <a:t> </a:t>
            </a:r>
            <a:r>
              <a:rPr lang="en-US" dirty="0" err="1" smtClean="0"/>
              <a:t>Neehal</a:t>
            </a:r>
            <a:r>
              <a:rPr lang="en-US" dirty="0" smtClean="0"/>
              <a:t> (0415052110)</a:t>
            </a:r>
          </a:p>
          <a:p>
            <a:pPr marL="0" indent="0">
              <a:spcBef>
                <a:spcPts val="0"/>
              </a:spcBef>
            </a:pPr>
            <a:r>
              <a:rPr lang="en-US" dirty="0" err="1" smtClean="0"/>
              <a:t>Dewan</a:t>
            </a:r>
            <a:r>
              <a:rPr lang="en-US" dirty="0" smtClean="0"/>
              <a:t> </a:t>
            </a:r>
            <a:r>
              <a:rPr lang="en-US" dirty="0" err="1" smtClean="0"/>
              <a:t>Ziaul</a:t>
            </a:r>
            <a:r>
              <a:rPr lang="en-US" dirty="0" smtClean="0"/>
              <a:t> Karim (0417052119)</a:t>
            </a:r>
          </a:p>
          <a:p>
            <a:pPr marL="0" indent="0">
              <a:spcBef>
                <a:spcPts val="0"/>
              </a:spcBef>
            </a:pPr>
            <a:r>
              <a:rPr lang="en-US" dirty="0" err="1" smtClean="0"/>
              <a:t>Sejuti</a:t>
            </a:r>
            <a:r>
              <a:rPr lang="en-US" dirty="0" smtClean="0"/>
              <a:t> </a:t>
            </a:r>
            <a:r>
              <a:rPr lang="en-US" dirty="0" err="1" smtClean="0"/>
              <a:t>Banik</a:t>
            </a:r>
            <a:r>
              <a:rPr lang="en-US" dirty="0" smtClean="0"/>
              <a:t> (0417052004)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45126" y="3747653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mtClean="0"/>
              <a:t>CSE 6811 – Wireless Ad Hoc Networks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066800" y="356198"/>
            <a:ext cx="100584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Comparison of Existing ECG Biometric Systems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698500" y="1595800"/>
            <a:ext cx="3071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04040"/>
                </a:solidFill>
              </a:rPr>
              <a:t>Template Size</a:t>
            </a:r>
            <a:endParaRPr sz="2400" b="1">
              <a:solidFill>
                <a:srgbClr val="404040"/>
              </a:solidFill>
            </a:endParaRP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00" y="2409275"/>
            <a:ext cx="5388600" cy="383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40900" y="6239825"/>
            <a:ext cx="53886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Comparison of template sizes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7632825" y="1766675"/>
            <a:ext cx="36258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404040"/>
                </a:solidFill>
              </a:rPr>
              <a:t>Computational Cost</a:t>
            </a:r>
            <a:endParaRPr sz="2400" b="1">
              <a:solidFill>
                <a:srgbClr val="404040"/>
              </a:solidFill>
            </a:endParaRPr>
          </a:p>
          <a:p>
            <a:pPr marL="0" lv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400">
              <a:solidFill>
                <a:srgbClr val="404040"/>
              </a:solidFill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6448250" y="6340413"/>
            <a:ext cx="5388600" cy="5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04040"/>
                </a:solidFill>
              </a:rPr>
              <a:t>Comparison of number of operations (NOP)</a:t>
            </a:r>
            <a:endParaRPr sz="1600">
              <a:solidFill>
                <a:srgbClr val="40404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04040"/>
                </a:solidFill>
              </a:rPr>
              <a:t>for PRD, CC,WDM and PDM</a:t>
            </a:r>
            <a:endParaRPr sz="1600">
              <a:solidFill>
                <a:srgbClr val="40404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</p:txBody>
      </p: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250" y="3115825"/>
            <a:ext cx="5388600" cy="31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6367950" y="2210400"/>
            <a:ext cx="54690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</a:rPr>
              <a:t>Based on number of operations needed to compute </a:t>
            </a:r>
            <a:endParaRPr sz="1800" dirty="0">
              <a:solidFill>
                <a:srgbClr val="40404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</a:rPr>
              <a:t>similarity matching between the enrolled data and </a:t>
            </a:r>
            <a:endParaRPr sz="1800" dirty="0">
              <a:solidFill>
                <a:srgbClr val="404040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04040"/>
                </a:solidFill>
              </a:rPr>
              <a:t>recognition data</a:t>
            </a:r>
            <a:endParaRPr sz="1800" dirty="0">
              <a:solidFill>
                <a:srgbClr val="404040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System </a:t>
            </a:r>
            <a:r>
              <a:rPr lang="en-US" dirty="0"/>
              <a:t>Design of ECG Biometric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sz="36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28599" y="1624084"/>
            <a:ext cx="11399293" cy="51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/>
            <a:r>
              <a:rPr lang="en-US" sz="1800" dirty="0">
                <a:latin typeface="+mn-lt"/>
              </a:rPr>
              <a:t>Enrolment: ECG template </a:t>
            </a:r>
            <a:r>
              <a:rPr lang="en-US" sz="1800" dirty="0" err="1">
                <a:latin typeface="+mn-lt"/>
              </a:rPr>
              <a:t>x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baseline="-25000" dirty="0">
                <a:latin typeface="+mn-lt"/>
              </a:rPr>
              <a:t>  </a:t>
            </a:r>
            <a:r>
              <a:rPr lang="en-US" sz="1800" dirty="0">
                <a:latin typeface="+mn-lt"/>
              </a:rPr>
              <a:t>(5 heart beats) is enrolled into system</a:t>
            </a:r>
          </a:p>
          <a:p>
            <a:pPr fontAlgn="base"/>
            <a:r>
              <a:rPr lang="en-US" sz="1800" dirty="0">
                <a:latin typeface="+mn-lt"/>
              </a:rPr>
              <a:t>Verification: 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+mn-lt"/>
              </a:rPr>
              <a:t>After </a:t>
            </a:r>
            <a:r>
              <a:rPr lang="en-US" sz="1800" dirty="0">
                <a:latin typeface="+mn-lt"/>
              </a:rPr>
              <a:t>enrolment: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a. System takes input of individual ECG </a:t>
            </a:r>
            <a:r>
              <a:rPr lang="en-US" sz="1800" dirty="0" err="1">
                <a:latin typeface="+mn-lt"/>
              </a:rPr>
              <a:t>y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 </a:t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b</a:t>
            </a:r>
            <a:r>
              <a:rPr lang="en-US" sz="1800" dirty="0">
                <a:latin typeface="+mn-lt"/>
              </a:rPr>
              <a:t>. Matches </a:t>
            </a:r>
            <a:r>
              <a:rPr lang="en-US" sz="1800" dirty="0" err="1">
                <a:latin typeface="+mn-lt"/>
              </a:rPr>
              <a:t>y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baseline="-25000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with </a:t>
            </a:r>
            <a:r>
              <a:rPr lang="en-US" sz="1800" dirty="0" err="1">
                <a:latin typeface="+mn-lt"/>
              </a:rPr>
              <a:t>x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 using </a:t>
            </a:r>
            <a:r>
              <a:rPr lang="en-US" sz="1800" dirty="0" err="1">
                <a:latin typeface="+mn-lt"/>
              </a:rPr>
              <a:t>S</a:t>
            </a:r>
            <a:r>
              <a:rPr lang="en-US" sz="1800" baseline="-25000" dirty="0" err="1">
                <a:latin typeface="+mn-lt"/>
              </a:rPr>
              <a:t>j</a:t>
            </a:r>
            <a:r>
              <a:rPr lang="en-US" sz="1800" dirty="0">
                <a:latin typeface="+mn-lt"/>
              </a:rPr>
              <a:t> (through PRD, CC and WDM)</a:t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c</a:t>
            </a:r>
            <a:r>
              <a:rPr lang="en-US" sz="1800" dirty="0">
                <a:latin typeface="+mn-lt"/>
              </a:rPr>
              <a:t>. if result of function </a:t>
            </a:r>
            <a:r>
              <a:rPr lang="en-US" sz="1800" dirty="0" err="1">
                <a:latin typeface="+mn-lt"/>
              </a:rPr>
              <a:t>S</a:t>
            </a:r>
            <a:r>
              <a:rPr lang="en-US" sz="1800" baseline="-25000" dirty="0" err="1">
                <a:latin typeface="+mn-lt"/>
              </a:rPr>
              <a:t>j</a:t>
            </a:r>
            <a:r>
              <a:rPr lang="en-US" sz="1800" baseline="-25000" dirty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is within threshold </a:t>
            </a:r>
            <a:r>
              <a:rPr lang="el-GR" sz="1800" dirty="0">
                <a:latin typeface="+mn-lt"/>
              </a:rPr>
              <a:t>Γ</a:t>
            </a:r>
            <a:r>
              <a:rPr lang="en-US" sz="1800" baseline="-25000" dirty="0">
                <a:latin typeface="+mn-lt"/>
              </a:rPr>
              <a:t>j</a:t>
            </a:r>
            <a:r>
              <a:rPr lang="en-US" sz="1800" dirty="0">
                <a:latin typeface="+mn-lt"/>
              </a:rPr>
              <a:t>, then A(I, </a:t>
            </a:r>
            <a:r>
              <a:rPr lang="en-US" sz="1800" dirty="0" err="1">
                <a:latin typeface="+mn-lt"/>
              </a:rPr>
              <a:t>y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) returns A</a:t>
            </a:r>
            <a:r>
              <a:rPr lang="en-US" sz="1800" baseline="-25000" dirty="0">
                <a:latin typeface="+mn-lt"/>
              </a:rPr>
              <a:t>1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else A(I, </a:t>
            </a:r>
            <a:r>
              <a:rPr lang="en-US" sz="1800" dirty="0" err="1">
                <a:latin typeface="+mn-lt"/>
              </a:rPr>
              <a:t>y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) returns </a:t>
            </a:r>
            <a:r>
              <a:rPr lang="en-US" sz="1800" dirty="0" smtClean="0">
                <a:latin typeface="+mn-lt"/>
              </a:rPr>
              <a:t>A</a:t>
            </a:r>
            <a:r>
              <a:rPr lang="en-US" sz="1800" baseline="-25000" dirty="0" smtClean="0">
                <a:latin typeface="+mn-lt"/>
              </a:rPr>
              <a:t>2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1800" dirty="0" smtClean="0">
                <a:latin typeface="+mn-lt"/>
              </a:rPr>
              <a:t>User Initiated: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1. User </a:t>
            </a:r>
            <a:r>
              <a:rPr lang="en-US" sz="1800" dirty="0">
                <a:latin typeface="+mn-lt"/>
              </a:rPr>
              <a:t>inputs identification data e.g. name, Pin etc. along with verification data </a:t>
            </a:r>
            <a:r>
              <a:rPr lang="en-US" sz="1800" dirty="0" err="1">
                <a:latin typeface="+mn-lt"/>
              </a:rPr>
              <a:t>y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2. </a:t>
            </a:r>
            <a:r>
              <a:rPr lang="en-US" sz="1800" dirty="0">
                <a:latin typeface="+mn-lt"/>
              </a:rPr>
              <a:t>C</a:t>
            </a:r>
            <a:r>
              <a:rPr lang="en-US" sz="1800" dirty="0" smtClean="0">
                <a:latin typeface="+mn-lt"/>
              </a:rPr>
              <a:t>orresponding </a:t>
            </a:r>
            <a:r>
              <a:rPr lang="en-US" sz="1800" dirty="0">
                <a:latin typeface="+mn-lt"/>
              </a:rPr>
              <a:t>ECG </a:t>
            </a:r>
            <a:r>
              <a:rPr lang="en-US" sz="1800" dirty="0" err="1">
                <a:latin typeface="+mn-lt"/>
              </a:rPr>
              <a:t>x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 is fetched from template database </a:t>
            </a:r>
            <a:br>
              <a:rPr lang="en-US" sz="1800" dirty="0">
                <a:latin typeface="+mn-lt"/>
              </a:rPr>
            </a:br>
            <a:r>
              <a:rPr lang="en-US" sz="1800" dirty="0" smtClean="0">
                <a:latin typeface="+mn-lt"/>
              </a:rPr>
              <a:t/>
            </a:r>
            <a:br>
              <a:rPr lang="en-US" sz="1800" dirty="0" smtClean="0">
                <a:latin typeface="+mn-lt"/>
              </a:rPr>
            </a:br>
            <a:r>
              <a:rPr lang="en-US" sz="1800" dirty="0" smtClean="0">
                <a:latin typeface="+mn-lt"/>
              </a:rPr>
              <a:t>3. Finally </a:t>
            </a:r>
            <a:r>
              <a:rPr lang="en-US" sz="1800" dirty="0" err="1">
                <a:latin typeface="+mn-lt"/>
              </a:rPr>
              <a:t>S</a:t>
            </a:r>
            <a:r>
              <a:rPr lang="en-US" sz="1800" baseline="-25000" dirty="0" err="1">
                <a:latin typeface="+mn-lt"/>
              </a:rPr>
              <a:t>j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x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y</a:t>
            </a:r>
            <a:r>
              <a:rPr lang="en-US" sz="1800" baseline="-25000" dirty="0" err="1">
                <a:latin typeface="+mn-lt"/>
              </a:rPr>
              <a:t>u</a:t>
            </a:r>
            <a:r>
              <a:rPr lang="en-US" sz="1800" dirty="0">
                <a:latin typeface="+mn-lt"/>
              </a:rPr>
              <a:t>) performs necessary calculations as steps b and c of the after enrolment procedure.</a:t>
            </a:r>
          </a:p>
          <a:p>
            <a:pPr marL="76200" indent="0">
              <a:buNone/>
            </a:pPr>
            <a:r>
              <a:rPr lang="en-US" sz="1800" dirty="0">
                <a:latin typeface="+mn-lt"/>
              </a:rPr>
              <a:t/>
            </a:r>
            <a:br>
              <a:rPr lang="en-US" sz="1800" dirty="0">
                <a:latin typeface="+mn-lt"/>
              </a:rPr>
            </a:br>
            <a:endParaRPr sz="1800" b="0" i="0" u="none" strike="noStrike" cap="none" dirty="0">
              <a:solidFill>
                <a:srgbClr val="3F3F3F"/>
              </a:solidFill>
              <a:latin typeface="+mn-lt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0880779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	System </a:t>
            </a:r>
            <a:r>
              <a:rPr lang="en-US" dirty="0"/>
              <a:t>Design of ECG Biometric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sz="36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28599" y="1624084"/>
            <a:ext cx="11399293" cy="51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sym typeface="Source Sans Pro"/>
              </a:rPr>
              <a:t>Identification: </a:t>
            </a:r>
            <a:endParaRPr sz="1800" b="0" i="0" u="none" strike="noStrike" cap="none" dirty="0">
              <a:solidFill>
                <a:srgbClr val="3F3F3F"/>
              </a:solidFill>
              <a:latin typeface="+mn-lt"/>
              <a:sym typeface="Source Sans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045" y="1801789"/>
            <a:ext cx="8591550" cy="476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599" y="2906973"/>
            <a:ext cx="2378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Confidence Level, CL = 0.25X(100-PRD)+ 0.25X(100-CC)+ 0.5X(100-WDM)</a:t>
            </a:r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05424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Difference </a:t>
            </a:r>
            <a:r>
              <a:rPr lang="en-US" dirty="0"/>
              <a:t>Between Verification and Identification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sz="36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28599" y="1624084"/>
            <a:ext cx="11399293" cy="51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indent="0" fontAlgn="base">
              <a:buNone/>
            </a:pPr>
            <a:r>
              <a:rPr lang="en-US" sz="1800" b="0" i="0" u="none" strike="noStrike" cap="none" dirty="0" smtClean="0">
                <a:solidFill>
                  <a:srgbClr val="3F3F3F"/>
                </a:solidFill>
                <a:latin typeface="+mn-lt"/>
                <a:sym typeface="Source Sans Pro"/>
              </a:rPr>
              <a:t> </a:t>
            </a:r>
            <a:endParaRPr sz="1800" b="0" i="0" u="none" strike="noStrike" cap="none" dirty="0">
              <a:solidFill>
                <a:srgbClr val="3F3F3F"/>
              </a:solidFill>
              <a:latin typeface="+mn-lt"/>
              <a:sym typeface="Source Sans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599" y="2906973"/>
            <a:ext cx="237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606722" y="1815738"/>
            <a:ext cx="6537278" cy="3718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Arial" panose="020B0604020202020204" pitchFamily="34" charset="0"/>
              </a:rPr>
              <a:t>The difference lies in the Decision Logic</a:t>
            </a:r>
            <a:endParaRPr lang="en-US" sz="18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Arial" panose="020B0604020202020204" pitchFamily="34" charset="0"/>
              </a:rPr>
              <a:t>B: PRD ≤ 14</a:t>
            </a:r>
            <a:endParaRPr lang="en-US" sz="18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Arial" panose="020B0604020202020204" pitchFamily="34" charset="0"/>
              </a:rPr>
              <a:t>C: CC ≥ 0.03</a:t>
            </a:r>
            <a:endParaRPr lang="en-US" sz="18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Arial" panose="020B0604020202020204" pitchFamily="34" charset="0"/>
              </a:rPr>
              <a:t>D: WDM ≤ 6</a:t>
            </a:r>
            <a:endParaRPr lang="en-US" sz="18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Arial" panose="020B0604020202020204" pitchFamily="34" charset="0"/>
              </a:rPr>
              <a:t>E: WDM ≥ 69.25</a:t>
            </a:r>
            <a:endParaRPr lang="en-US" sz="1800" dirty="0"/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1800" dirty="0">
                <a:latin typeface="Arial" panose="020B0604020202020204" pitchFamily="34" charset="0"/>
              </a:rPr>
              <a:t>G: Person Recognized (Verified/Identified) .</a:t>
            </a:r>
            <a:endParaRPr lang="en-US" sz="1800" dirty="0"/>
          </a:p>
          <a:p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44743"/>
              </p:ext>
            </p:extLst>
          </p:nvPr>
        </p:nvGraphicFramePr>
        <p:xfrm>
          <a:off x="1496704" y="4995081"/>
          <a:ext cx="9144000" cy="1801756"/>
        </p:xfrm>
        <a:graphic>
          <a:graphicData uri="http://schemas.openxmlformats.org/drawingml/2006/table">
            <a:tbl>
              <a:tblPr/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8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Logic for Verification</a:t>
                      </a:r>
                      <a:endParaRPr lang="en-US" sz="1200">
                        <a:effectLst/>
                      </a:endParaRPr>
                    </a:p>
                  </a:txBody>
                  <a:tcPr marL="84667" marR="84667" marT="84667" marB="8466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Decision Logic for Identification</a:t>
                      </a:r>
                      <a:endParaRPr lang="en-US" sz="1200">
                        <a:effectLst/>
                      </a:endParaRPr>
                    </a:p>
                    <a:p>
                      <a:pPr fontAlgn="t"/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84667" marR="84667" marT="84667" marB="8466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0878"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 → B ∩ C ∩ D ∩ E</a:t>
                      </a:r>
                      <a:endParaRPr lang="en-US" sz="1200">
                        <a:effectLst/>
                      </a:endParaRPr>
                    </a:p>
                  </a:txBody>
                  <a:tcPr marL="84667" marR="84667" marT="84667" marB="8466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000"/>
                        </a:spcBef>
                        <a:spcAft>
                          <a:spcPts val="100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 → (D ∩ E) ∩ (B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∪ 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</a:t>
                      </a:r>
                      <a:endParaRPr lang="en-US" sz="1200" dirty="0">
                        <a:effectLst/>
                      </a:endParaRPr>
                    </a:p>
                  </a:txBody>
                  <a:tcPr marL="84667" marR="84667" marT="84667" marB="84667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24000" y="5062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5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Software </a:t>
            </a:r>
            <a:r>
              <a:rPr lang="en-US" dirty="0"/>
              <a:t>Implementation of ECG Biometric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Finding Threshold </a:t>
            </a:r>
            <a:r>
              <a:rPr lang="en-US" sz="1800" dirty="0" err="1">
                <a:solidFill>
                  <a:srgbClr val="C00000"/>
                </a:solidFill>
                <a:latin typeface="+mn-lt"/>
              </a:rPr>
              <a:t>Γ</a:t>
            </a:r>
            <a:r>
              <a:rPr lang="en-US" sz="1800" baseline="-25000" dirty="0" err="1">
                <a:solidFill>
                  <a:srgbClr val="C00000"/>
                </a:solidFill>
                <a:latin typeface="+mn-lt"/>
              </a:rPr>
              <a:t>j</a:t>
            </a:r>
            <a:r>
              <a:rPr lang="en-US" sz="1800" dirty="0">
                <a:solidFill>
                  <a:srgbClr val="C00000"/>
                </a:solidFill>
                <a:latin typeface="+mn-lt"/>
              </a:rPr>
              <a:t>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2 ECGs each for 15 MIT-BIH people were acquired over a duration ( 1 week-month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Matlab</a:t>
            </a:r>
            <a:r>
              <a:rPr lang="en-US" sz="1800" dirty="0">
                <a:latin typeface="+mn-lt"/>
              </a:rPr>
              <a:t> scripts for </a:t>
            </a:r>
            <a:r>
              <a:rPr lang="en-US" sz="1800" dirty="0" smtClean="0">
                <a:latin typeface="+mn-lt"/>
              </a:rPr>
              <a:t>automating</a:t>
            </a:r>
            <a:endParaRPr lang="en-US" sz="1800" dirty="0">
              <a:latin typeface="+mn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For all cases PRD &lt; 13.3 (&lt;14),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CC &gt; 0.0351 (&gt;.03) and WDM &lt; 5.4 (&lt;6</a:t>
            </a:r>
            <a:r>
              <a:rPr lang="en-US" sz="1800" dirty="0" smtClean="0">
                <a:latin typeface="+mn-lt"/>
              </a:rPr>
              <a:t>)</a:t>
            </a:r>
            <a:endParaRPr lang="en-US" sz="1800" dirty="0">
              <a:latin typeface="+mn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Samples were also randomly cross checked for efficient threshold determination of threshold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800" dirty="0">
                <a:solidFill>
                  <a:srgbClr val="C00000"/>
                </a:solidFill>
                <a:latin typeface="+mn-lt"/>
              </a:rPr>
              <a:t>Environment, Database and Dataset: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j-lt"/>
              </a:rPr>
              <a:t>.net</a:t>
            </a:r>
            <a:r>
              <a:rPr lang="en-US" sz="1800" dirty="0">
                <a:latin typeface="+mj-lt"/>
              </a:rPr>
              <a:t> and MS Visual Studio 2005</a:t>
            </a:r>
            <a:br>
              <a:rPr lang="en-US" sz="1800" dirty="0">
                <a:latin typeface="+mj-lt"/>
              </a:rPr>
            </a:br>
            <a:endParaRPr lang="en-US" sz="1800" dirty="0">
              <a:latin typeface="+mj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SQL Server</a:t>
            </a:r>
            <a:br>
              <a:rPr lang="en-US" sz="1800" dirty="0">
                <a:latin typeface="+mj-lt"/>
              </a:rPr>
            </a:br>
            <a:endParaRPr lang="en-US" sz="1800" dirty="0">
              <a:latin typeface="+mj-lt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</a:rPr>
              <a:t>Publicly available ECG data</a:t>
            </a:r>
          </a:p>
        </p:txBody>
      </p:sp>
    </p:spTree>
    <p:extLst>
      <p:ext uri="{BB962C8B-B14F-4D97-AF65-F5344CB8AC3E}">
        <p14:creationId xmlns:p14="http://schemas.microsoft.com/office/powerpoint/2010/main" val="41606530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Software Implementation of ECG Biometric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528549"/>
            <a:ext cx="4490112" cy="5329451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 smtClean="0">
                <a:solidFill>
                  <a:srgbClr val="C00000"/>
                </a:solidFill>
                <a:latin typeface="+mn-lt"/>
              </a:rPr>
              <a:t>Methodology:</a:t>
            </a:r>
          </a:p>
          <a:p>
            <a:r>
              <a:rPr lang="en-US" sz="1800" dirty="0" smtClean="0">
                <a:latin typeface="+mn-lt"/>
              </a:rPr>
              <a:t>“Identify Person” option matches sample with all templates in SQL server</a:t>
            </a:r>
          </a:p>
          <a:p>
            <a:r>
              <a:rPr lang="en-US" sz="1800" dirty="0" smtClean="0">
                <a:latin typeface="+mn-lt"/>
              </a:rPr>
              <a:t>The highest match (with highest CL value) fetched from the database </a:t>
            </a:r>
          </a:p>
          <a:p>
            <a:r>
              <a:rPr lang="en-US" sz="1800" dirty="0" smtClean="0">
                <a:latin typeface="+mn-lt"/>
              </a:rPr>
              <a:t>Name Picture and Recognition Data shown on the software screen. </a:t>
            </a:r>
            <a:br>
              <a:rPr lang="en-US" sz="1800" dirty="0" smtClean="0"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08" y="1678675"/>
            <a:ext cx="7180182" cy="50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417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Issues of ECG Based Biometric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9994" y="1596788"/>
            <a:ext cx="5037406" cy="526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Lack of Standardization of ECG </a:t>
            </a:r>
            <a:r>
              <a:rPr lang="en-US" sz="1800" b="1" i="1" dirty="0" err="1" smtClean="0">
                <a:solidFill>
                  <a:srgbClr val="C00000"/>
                </a:solidFill>
                <a:latin typeface="+mn-lt"/>
              </a:rPr>
              <a:t>Fiducial</a:t>
            </a: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 Points</a:t>
            </a:r>
            <a:br>
              <a:rPr lang="en-US" sz="1800" b="1" i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no exact location where the ECG feature wave boundaries lie</a:t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minute variation in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fiducial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point position leads to misclassification in the substantial population domain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 Time </a:t>
            </a:r>
            <a:r>
              <a:rPr lang="en-US" sz="1800" b="1" i="1" dirty="0">
                <a:solidFill>
                  <a:srgbClr val="C00000"/>
                </a:solidFill>
                <a:latin typeface="+mn-lt"/>
              </a:rPr>
              <a:t>Variant Nature of </a:t>
            </a: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ECG</a:t>
            </a:r>
            <a:br>
              <a:rPr lang="en-US" sz="1800" b="1" i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ECG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tends to change under different physiological condition and time </a:t>
            </a:r>
            <a:b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/>
            </a:r>
            <a:b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Solution: Body Sensor Network for synchronized heart rate monitoring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C00000"/>
                </a:solidFill>
              </a:rPr>
              <a:t>Pertinence of Random Abnormality in </a:t>
            </a:r>
            <a:r>
              <a:rPr lang="en-US" sz="1800" b="1" i="1" dirty="0" smtClean="0">
                <a:solidFill>
                  <a:srgbClr val="C00000"/>
                </a:solidFill>
              </a:rPr>
              <a:t>ECG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/>
            </a:r>
            <a:b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Unable to work with ectopic or premature beats (abnormal and random)</a:t>
            </a:r>
            <a:endParaRPr lang="en-US" sz="1800" b="1" i="1" dirty="0">
              <a:solidFill>
                <a:srgbClr val="C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324599" y="1596788"/>
            <a:ext cx="5168705" cy="526121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C00000"/>
                </a:solidFill>
                <a:latin typeface="+mn-lt"/>
              </a:rPr>
              <a:t>Longer Duration for ECG Wave </a:t>
            </a: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Acquisition</a:t>
            </a:r>
            <a:br>
              <a:rPr lang="en-US" sz="1800" b="1" i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Previous applications take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upto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20s time to average 20 beats</a:t>
            </a:r>
            <a:b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</a:b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Not feasible for time critical systems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C00000"/>
                </a:solidFill>
                <a:latin typeface="+mn-lt"/>
              </a:rPr>
              <a:t>Longer </a:t>
            </a: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Duration for </a:t>
            </a:r>
            <a:r>
              <a:rPr lang="en-US" sz="1800" b="1" i="1" dirty="0" err="1">
                <a:solidFill>
                  <a:srgbClr val="C00000"/>
                </a:solidFill>
                <a:latin typeface="+mn-lt"/>
              </a:rPr>
              <a:t>ECGWave</a:t>
            </a:r>
            <a:r>
              <a:rPr lang="en-US" sz="1800" b="1" i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Acquisition</a:t>
            </a:r>
            <a:br>
              <a:rPr lang="en-US" sz="1800" b="1" i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size of ECG template 600B. But some algorithms take O(n</a:t>
            </a:r>
            <a:r>
              <a:rPr lang="en-US" sz="1800" baseline="30000" dirty="0" smtClean="0">
                <a:solidFill>
                  <a:schemeClr val="tx1"/>
                </a:solidFill>
                <a:latin typeface="+mn-lt"/>
              </a:rPr>
              <a:t>2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) with many features.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C00000"/>
                </a:solidFill>
                <a:latin typeface="+mn-lt"/>
              </a:rPr>
              <a:t>Lack of Experimental Data for </a:t>
            </a: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>Verification</a:t>
            </a:r>
            <a:br>
              <a:rPr lang="en-US" sz="1800" b="1" i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b="1" i="1" dirty="0" smtClean="0">
                <a:solidFill>
                  <a:srgbClr val="C00000"/>
                </a:solidFill>
                <a:latin typeface="+mn-lt"/>
              </a:rPr>
              <a:t/>
            </a:r>
            <a:br>
              <a:rPr lang="en-US" sz="1800" b="1" i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At least two sets of normal ECG data acquired over a moderate time interval is necessary.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vailable data were from hospital and even after ethical approval</a:t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Very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recently, ECG Wave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Information provide large sets of ECG data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76200" indent="0">
              <a:buNone/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11981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Security Issues for ECG Based Biometric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>ECG Encryption</a:t>
            </a:r>
            <a:r>
              <a:rPr lang="en-US" sz="2200" dirty="0" smtClean="0">
                <a:solidFill>
                  <a:srgbClr val="C00000"/>
                </a:solidFill>
                <a:latin typeface="+mn-lt"/>
              </a:rPr>
              <a:t/>
            </a:r>
            <a:br>
              <a:rPr lang="en-US" sz="2200" dirty="0" smtClean="0">
                <a:solidFill>
                  <a:srgbClr val="C00000"/>
                </a:solidFill>
                <a:latin typeface="+mn-lt"/>
              </a:rPr>
            </a:br>
            <a:r>
              <a:rPr lang="en-US" sz="2200" dirty="0" smtClean="0">
                <a:solidFill>
                  <a:srgbClr val="C00000"/>
                </a:solidFill>
                <a:latin typeface="+mn-lt"/>
              </a:rPr>
              <a:t/>
            </a:r>
            <a:br>
              <a:rPr lang="en-US" sz="2200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a. specialized 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permutation cipher (character shuffling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)</a:t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b. Key only to authorized personnel</a:t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800" dirty="0" smtClean="0">
              <a:solidFill>
                <a:schemeClr val="tx1"/>
              </a:solidFill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>ECG </a:t>
            </a:r>
            <a:r>
              <a:rPr lang="en-US" sz="2200" b="1" dirty="0" err="1" smtClean="0">
                <a:solidFill>
                  <a:srgbClr val="C00000"/>
                </a:solidFill>
                <a:latin typeface="+mn-lt"/>
              </a:rPr>
              <a:t>Anonymization</a:t>
            </a: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/>
            </a:r>
            <a:br>
              <a:rPr lang="en-US" sz="2200" b="1" dirty="0" smtClean="0">
                <a:solidFill>
                  <a:srgbClr val="C00000"/>
                </a:solidFill>
                <a:latin typeface="+mn-lt"/>
              </a:rPr>
            </a:b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/>
            </a:r>
            <a:br>
              <a:rPr lang="en-US" sz="2200" b="1" dirty="0" smtClean="0">
                <a:solidFill>
                  <a:srgbClr val="C00000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a. Wavelet Decomposition to know Frequency and Time Domain</a:t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/>
            </a:r>
            <a:br>
              <a:rPr lang="en-US" sz="1800" dirty="0" smtClean="0">
                <a:solidFill>
                  <a:schemeClr val="tx1"/>
                </a:solidFill>
                <a:latin typeface="+mn-lt"/>
              </a:rPr>
            </a:b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b. Corrupting first one of wavelet coefficients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324600" y="1800666"/>
            <a:ext cx="4800600" cy="4600134"/>
          </a:xfrm>
        </p:spPr>
        <p:txBody>
          <a:bodyPr/>
          <a:lstStyle/>
          <a:p>
            <a:pPr marL="76200" indent="0"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  c. Combining all coefficients to recreate </a:t>
            </a:r>
            <a:r>
              <a:rPr lang="en-US" sz="1800" dirty="0" err="1" smtClean="0">
                <a:solidFill>
                  <a:schemeClr val="tx1"/>
                </a:solidFill>
                <a:latin typeface="+mn-lt"/>
              </a:rPr>
              <a:t>anonymized</a:t>
            </a:r>
            <a:r>
              <a:rPr lang="en-US" sz="1800" dirty="0" smtClean="0">
                <a:solidFill>
                  <a:schemeClr val="tx1"/>
                </a:solidFill>
                <a:latin typeface="+mn-lt"/>
              </a:rPr>
              <a:t> ECG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b="1" dirty="0" smtClean="0">
                <a:solidFill>
                  <a:srgbClr val="C00000"/>
                </a:solidFill>
                <a:latin typeface="+mn-lt"/>
              </a:rPr>
              <a:t>ECG Obfuscation</a:t>
            </a: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826122"/>
            <a:ext cx="4105275" cy="19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6431" y="4065563"/>
            <a:ext cx="3474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Part of Fully encoded ECG through mathematical Transformations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58" y="3386721"/>
            <a:ext cx="50958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563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Contribution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Previous ECG applications and Systems used 7-168 data</a:t>
            </a:r>
            <a:br>
              <a:rPr lang="en-US" dirty="0" smtClean="0">
                <a:solidFill>
                  <a:schemeClr val="tx1"/>
                </a:solidFill>
                <a:latin typeface="+mn-lt"/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Insufficient!</a:t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Our approach deals with 50,000 data and reduces the authentication time lag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0524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181" y="2183642"/>
            <a:ext cx="10848109" cy="2304544"/>
          </a:xfrm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Identification Time Reduction in </a:t>
            </a:r>
            <a:r>
              <a:rPr lang="en-US" sz="4800" dirty="0">
                <a:solidFill>
                  <a:schemeClr val="bg1"/>
                </a:solidFill>
              </a:rPr>
              <a:t>ECG Based Authentication using K-Means </a:t>
            </a:r>
            <a:r>
              <a:rPr lang="en-US" sz="4800" dirty="0" smtClean="0">
                <a:solidFill>
                  <a:schemeClr val="bg1"/>
                </a:solidFill>
              </a:rPr>
              <a:t>Clustering </a:t>
            </a:r>
            <a:r>
              <a:rPr lang="en-US" sz="4800" dirty="0">
                <a:solidFill>
                  <a:schemeClr val="bg1"/>
                </a:solidFill>
              </a:rPr>
              <a:t>for Biometric Templates</a:t>
            </a:r>
          </a:p>
        </p:txBody>
      </p:sp>
    </p:spTree>
    <p:extLst>
      <p:ext uri="{BB962C8B-B14F-4D97-AF65-F5344CB8AC3E}">
        <p14:creationId xmlns:p14="http://schemas.microsoft.com/office/powerpoint/2010/main" val="312262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46362" y="609599"/>
            <a:ext cx="4631575" cy="4853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Source Sans Pro"/>
              <a:buNone/>
            </a:pPr>
            <a:r>
              <a:rPr lang="en-US" sz="4000" b="0" i="0" u="none" strike="noStrike" cap="none" dirty="0" smtClean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Electrocardiogram (ECG) Signals are now one of the emerging techniques for Biometric Authentication</a:t>
            </a:r>
            <a:endParaRPr sz="4000" b="0" i="0" u="none" strike="noStrike" cap="none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 l="11348" r="11348"/>
          <a:stretch/>
        </p:blipFill>
        <p:spPr>
          <a:xfrm>
            <a:off x="5123425" y="0"/>
            <a:ext cx="70685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Objective</a:t>
            </a:r>
            <a:endParaRPr dirty="0"/>
          </a:p>
        </p:txBody>
      </p:sp>
      <p:sp>
        <p:nvSpPr>
          <p:cNvPr id="198" name="Shape 198"/>
          <p:cNvSpPr txBox="1">
            <a:spLocks noGrp="1"/>
          </p:cNvSpPr>
          <p:nvPr>
            <p:ph type="body" idx="2"/>
          </p:nvPr>
        </p:nvSpPr>
        <p:spPr>
          <a:xfrm>
            <a:off x="2064327" y="2341418"/>
            <a:ext cx="8437418" cy="315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 smtClean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 Identificatio</a:t>
            </a:r>
            <a:r>
              <a:rPr lang="en-US" dirty="0" smtClean="0"/>
              <a:t>n time in ECG based authentication (one to many matching)</a:t>
            </a:r>
          </a:p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endParaRPr lang="en-US" dirty="0" smtClean="0"/>
          </a:p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 smtClean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Ensure highest possible accuracy</a:t>
            </a:r>
          </a:p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endParaRPr lang="en-US" dirty="0"/>
          </a:p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 smtClean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Ensure zero tolerance for False Positives (FMR Value / FAR) and lower rate of False Negatives (FNMR value / FRR)</a:t>
            </a:r>
          </a:p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endParaRPr lang="en-US" dirty="0"/>
          </a:p>
          <a:p>
            <a:pPr marL="6096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+mj-lt"/>
              <a:buAutoNum type="arabicPeriod"/>
            </a:pPr>
            <a:r>
              <a:rPr lang="en-US" sz="2400" b="0" i="0" u="none" strike="noStrike" cap="none" dirty="0" smtClean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Achieve optimal number of clusters</a:t>
            </a:r>
            <a:endParaRPr sz="2400" b="0" i="0" u="none" strike="noStrike" cap="none" dirty="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Literature Review [1]</a:t>
            </a:r>
            <a:endParaRPr dirty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706581" y="1773381"/>
            <a:ext cx="10778838" cy="530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ECG Compression for time reduction in Identification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They have used one-person-one-cluster technique and used multiple entries for one person and considered all the entries of one person as a single cluster. So if there are n persons, there would be n clusters which definitely would not be that much of a time reduction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Used 16 Features for each entry identification after applying dimensionality reduction from initial 157 features. Although they have achieved 100% misclassification rate, but that is in terms of FNMR, they haven’t said anything about FMR values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They have converted ECG to a compressed characterized form. The compression procedure itself would consume a significant amount of time each and every time a user wants to authenticate, but they haven’t considered it in time of performance measurement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They haven’t shown any clear run-time comparison data with other existing ECG Based Authentication methods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Nothing on optimal cluster selection (as they are considering each person’s data as one cluster)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Literature Review [2]</a:t>
            </a:r>
            <a:endParaRPr dirty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817417" y="2424545"/>
            <a:ext cx="10778838" cy="3228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706581" y="3006437"/>
            <a:ext cx="10778838" cy="246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Fiducial feature reduction analysis for ECG based authentication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Applied only PCA, LDA, IGR etc. which can lead to reduction in dimension. 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They haven’t done anything on clustering which might have lead to a data partition and reduction in number of entries to search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964651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Methodology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45127" y="2029691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ECG Signal Acquire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532909" y="2029691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Fiducial Features Extraction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562109" y="3377045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Optimal Cluster Number Selection (</a:t>
            </a:r>
            <a:r>
              <a:rPr lang="en-US" dirty="0"/>
              <a:t>Time Reduction, </a:t>
            </a:r>
            <a:r>
              <a:rPr lang="en-US" dirty="0" smtClean="0"/>
              <a:t>Accuracy, Elbow, Silhouette Score)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220691" y="2029691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Preprocessing (Cleaning, Extrapolate, Scale)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220691" y="4724400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Automated Physical Data Partition (Initial Batch Enrollment) according to Cluster Values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32909" y="4724400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Predict Test Data Cluster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45127" y="4724400"/>
            <a:ext cx="2341418" cy="1233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only values in the predicted cluster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3186545" y="2632363"/>
            <a:ext cx="346364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874327" y="2632363"/>
            <a:ext cx="346364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485382">
            <a:off x="8573784" y="3117005"/>
            <a:ext cx="346364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137981">
            <a:off x="8576711" y="4778054"/>
            <a:ext cx="346364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5874327" y="5257799"/>
            <a:ext cx="346364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0800000">
            <a:off x="3180692" y="5257799"/>
            <a:ext cx="346364" cy="1662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Bent Arrow 21"/>
          <p:cNvSpPr/>
          <p:nvPr/>
        </p:nvSpPr>
        <p:spPr>
          <a:xfrm>
            <a:off x="2299855" y="3893127"/>
            <a:ext cx="6082145" cy="7169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64743" y="3656111"/>
            <a:ext cx="5152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Repeat, Until Convergence with fulfilled Objective Maximization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479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</a:t>
            </a:r>
            <a:r>
              <a:rPr lang="en-US" sz="3600" b="0" i="0" u="none" strike="noStrike" cap="none" dirty="0" smtClean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ECG-</a:t>
            </a:r>
            <a:r>
              <a:rPr lang="en-US" dirty="0" err="1">
                <a:solidFill>
                  <a:schemeClr val="bg1"/>
                </a:solidFill>
              </a:rPr>
              <a:t>ViEW</a:t>
            </a:r>
            <a:r>
              <a:rPr lang="en-US" dirty="0">
                <a:solidFill>
                  <a:schemeClr val="bg1"/>
                </a:solidFill>
              </a:rPr>
              <a:t> II</a:t>
            </a:r>
            <a:r>
              <a:rPr lang="en-US" sz="3600" b="0" i="0" u="none" strike="noStrike" cap="none" dirty="0" smtClean="0">
                <a:solidFill>
                  <a:schemeClr val="bg1"/>
                </a:solidFill>
                <a:sym typeface="Source Sans Pro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817417" y="1967345"/>
            <a:ext cx="5278583" cy="421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734290" y="2244437"/>
            <a:ext cx="5361710" cy="3934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ECG-</a:t>
            </a:r>
            <a:r>
              <a:rPr lang="en-US" sz="2000" dirty="0" err="1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ViEW</a:t>
            </a: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II database was used 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9 Fiducial Features, namely – RR interval, PR Interval, QRS Duration, QT Interval, </a:t>
            </a:r>
            <a:r>
              <a:rPr lang="en-US" sz="2000" dirty="0" err="1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QTc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Interval, P Axis, QRS Axis, T Axis </a:t>
            </a: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and age-adjusted </a:t>
            </a:r>
            <a:r>
              <a:rPr lang="en-US" sz="2000" dirty="0" err="1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Charlson</a:t>
            </a: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comorbidity index </a:t>
            </a:r>
            <a:r>
              <a:rPr lang="en-US" sz="2000" dirty="0">
                <a:solidFill>
                  <a:srgbClr val="3F3F3F"/>
                </a:solidFill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2000" dirty="0" smtClean="0">
                <a:solidFill>
                  <a:srgbClr val="3F3F3F"/>
                </a:solidFill>
                <a:ea typeface="Source Sans Pro"/>
                <a:cs typeface="Source Sans Pro"/>
                <a:sym typeface="Source Sans Pro"/>
              </a:rPr>
              <a:t>ACCI)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Value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Worked on Partial Data with around 50k entries 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Yet to work on the full </a:t>
            </a:r>
            <a:r>
              <a:rPr lang="en-US" sz="2000" dirty="0">
                <a:solidFill>
                  <a:srgbClr val="3F3F3F"/>
                </a:solidFill>
                <a:ea typeface="Source Sans Pro"/>
                <a:cs typeface="Source Sans Pro"/>
                <a:sym typeface="Source Sans Pro"/>
              </a:rPr>
              <a:t>ECG-</a:t>
            </a:r>
            <a:r>
              <a:rPr lang="en-US" sz="2000" dirty="0" err="1">
                <a:solidFill>
                  <a:srgbClr val="3F3F3F"/>
                </a:solidFill>
                <a:ea typeface="Source Sans Pro"/>
                <a:cs typeface="Source Sans Pro"/>
                <a:sym typeface="Source Sans Pro"/>
              </a:rPr>
              <a:t>ViEW</a:t>
            </a:r>
            <a:r>
              <a:rPr lang="en-US" sz="2000" dirty="0">
                <a:solidFill>
                  <a:srgbClr val="3F3F3F"/>
                </a:solidFill>
                <a:ea typeface="Source Sans Pro"/>
                <a:cs typeface="Source Sans Pro"/>
                <a:sym typeface="Source Sans Pro"/>
              </a:rPr>
              <a:t> II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dataset consisting of around 1 Million ECG record</a:t>
            </a: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4"/>
          <a:stretch/>
        </p:blipFill>
        <p:spPr>
          <a:xfrm>
            <a:off x="5902037" y="2092172"/>
            <a:ext cx="6140206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104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Preprocessing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817417" y="1967345"/>
            <a:ext cx="5278583" cy="421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Shape 198"/>
          <p:cNvSpPr txBox="1">
            <a:spLocks/>
          </p:cNvSpPr>
          <p:nvPr/>
        </p:nvSpPr>
        <p:spPr>
          <a:xfrm>
            <a:off x="734290" y="1759528"/>
            <a:ext cx="5361710" cy="487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After data was acquired, the missing values were filled with zeros.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For the users having multiple ECG enrolled, the mean of there enrollment values were taken and other multiple enrollment data were removed.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Data was rounded to the nearest integer value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Finally data was scaled and transformed using </a:t>
            </a:r>
            <a:r>
              <a:rPr lang="en-US" sz="2000" dirty="0" err="1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StandardScaler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() – remove mean and scale to unit variance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After this stage, we had around total 23k entries</a:t>
            </a: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7" y="2940451"/>
            <a:ext cx="5306165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891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Clustering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817417" y="1967345"/>
            <a:ext cx="10903528" cy="421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98"/>
              <p:cNvSpPr txBox="1">
                <a:spLocks/>
              </p:cNvSpPr>
              <p:nvPr/>
            </p:nvSpPr>
            <p:spPr>
              <a:xfrm>
                <a:off x="1427017" y="2382984"/>
                <a:ext cx="10099964" cy="2812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52400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b="1" u="sng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ALGORITHM (dataset): return </a:t>
                </a:r>
                <a:r>
                  <a:rPr lang="en-US" sz="2000" b="1" u="sng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partitionedDataset</a:t>
                </a:r>
                <a:endParaRPr lang="en-US" sz="2000" b="1" u="sng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cluster_range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:= [2, 10]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FOR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each_cluster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in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cluster_range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: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centroids =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each_cluster.Centroids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_ 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FOR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in dataset: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min_cluster_label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min(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Eudistance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(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𝑐𝑒𝑛𝑡𝑟𝑜𝑖𝑑𝑠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1…</m:t>
                        </m:r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))</a:t>
                </a:r>
              </a:p>
              <a:p>
                <a:pPr marL="152400" lvl="3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	assign (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min_cluster_label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)</a:t>
                </a:r>
              </a:p>
              <a:p>
                <a:pPr marL="152400" lvl="3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sort (dataset,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cluster_label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ASC = 1)</a:t>
                </a:r>
              </a:p>
              <a:p>
                <a:pPr marL="152400" lvl="3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create_physical_partition_according_to_cluster_label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()</a:t>
                </a:r>
              </a:p>
              <a:p>
                <a:pPr marL="152400" lvl="3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RETURN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partitioned_files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()</a:t>
                </a: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 xmlns="">
          <p:sp>
            <p:nvSpPr>
              <p:cNvPr id="5" name="Shap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017" y="2382984"/>
                <a:ext cx="10099964" cy="2812471"/>
              </a:xfrm>
              <a:prstGeom prst="rect">
                <a:avLst/>
              </a:prstGeom>
              <a:blipFill>
                <a:blip r:embed="rId3"/>
                <a:stretch>
                  <a:fillRect t="-2169" r="-241" b="-4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12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600" b="0" i="0" u="none" strike="noStrike" cap="none" dirty="0" smtClean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Identification time Reduction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817417" y="1967345"/>
            <a:ext cx="10328565" cy="421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98"/>
              <p:cNvSpPr txBox="1">
                <a:spLocks/>
              </p:cNvSpPr>
              <p:nvPr/>
            </p:nvSpPr>
            <p:spPr>
              <a:xfrm>
                <a:off x="1046018" y="2078184"/>
                <a:ext cx="10099964" cy="41009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52400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b="1" u="sng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ALGORITHM (</a:t>
                </a:r>
                <a:r>
                  <a:rPr lang="en-US" sz="2000" b="1" u="sng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partitionedDataset</a:t>
                </a:r>
                <a:r>
                  <a:rPr lang="en-US" sz="2000" b="1" u="sng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Dataset, </a:t>
                </a:r>
                <a:r>
                  <a:rPr lang="en-US" sz="2000" b="1" u="sng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testData</a:t>
                </a:r>
                <a:r>
                  <a:rPr lang="en-US" sz="2000" b="1" u="sng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K): return </a:t>
                </a:r>
                <a:r>
                  <a:rPr lang="en-US" sz="2000" b="1" u="sng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timeReduction</a:t>
                </a:r>
                <a:endParaRPr lang="en-US" sz="2000" b="1" u="sng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filesPartitioned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K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FOR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in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testData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: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err="1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min_cluster_label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 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= 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min(</a:t>
                </a:r>
                <a:r>
                  <a:rPr lang="en-US" sz="2000" dirty="0" err="1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Eudistance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(</a:t>
                </a:r>
                <a:r>
                  <a:rPr lang="en-US" sz="2000" dirty="0" err="1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𝑐𝑒𝑛𝑡𝑟𝑜𝑖𝑑𝑠</m:t>
                        </m:r>
                      </m:e>
                      <m:sub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1…</m:t>
                        </m:r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))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timer1.start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()</a:t>
                </a:r>
                <a:endParaRPr lang="en-US" sz="2000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access_clusterDataFile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(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partitionedDataset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min_id_c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min(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Eudistance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(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𝑒𝑛𝑡𝑟𝑦𝐼𝑛𝐶𝑙𝑢𝑠𝑡𝑒𝑟𝐹𝑖𝑙𝑒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1…</m:t>
                        </m:r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))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	timer1.stop()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timer2.start()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access_serialDataFile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(Dataset)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	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min_id_s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min(</a:t>
                </a:r>
                <a:r>
                  <a:rPr lang="en-US" sz="2000" dirty="0" err="1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Eudistance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(</a:t>
                </a:r>
                <a:r>
                  <a:rPr lang="en-US" sz="2000" dirty="0" err="1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each_entry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𝑒𝑛𝑡𝑟𝑦𝐼𝑛</m:t>
                        </m:r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𝑆𝑒𝑟𝑖𝑎𝑙</m:t>
                        </m:r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𝐹𝑖𝑙𝑒</m:t>
                        </m:r>
                      </m:e>
                      <m:sub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1…</m:t>
                        </m:r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))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	timer2.stop()</a:t>
                </a: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RETURN (abs(timer2.time() – timer1.time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()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) / </a:t>
                </a:r>
                <a:r>
                  <a:rPr lang="en-US" sz="2000" dirty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timer2.time()</a:t>
                </a:r>
                <a:r>
                  <a:rPr lang="en-US" sz="2000" dirty="0" smtClean="0">
                    <a:solidFill>
                      <a:srgbClr val="3F3F3F"/>
                    </a:solidFill>
                    <a:ea typeface="Source Sans Pro"/>
                    <a:cs typeface="Source Sans Pro"/>
                    <a:sym typeface="Source Sans Pro"/>
                  </a:rPr>
                  <a:t>)*100</a:t>
                </a:r>
                <a:endParaRPr lang="en-US" sz="2000" dirty="0">
                  <a:solidFill>
                    <a:srgbClr val="3F3F3F"/>
                  </a:solidFill>
                  <a:ea typeface="Source Sans Pro"/>
                  <a:cs typeface="Source Sans Pro"/>
                  <a:sym typeface="Source Sans Pro"/>
                </a:endParaRP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endParaRPr lang="en-US" sz="2000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152400" lvl="8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 xmlns="">
          <p:sp>
            <p:nvSpPr>
              <p:cNvPr id="5" name="Shap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18" y="2078184"/>
                <a:ext cx="10099964" cy="4100943"/>
              </a:xfrm>
              <a:prstGeom prst="rect">
                <a:avLst/>
              </a:prstGeom>
              <a:blipFill>
                <a:blip r:embed="rId3"/>
                <a:stretch>
                  <a:fillRect t="-14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6973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2255" y="2964872"/>
            <a:ext cx="7772400" cy="808253"/>
          </a:xfrm>
        </p:spPr>
        <p:txBody>
          <a:bodyPr/>
          <a:lstStyle/>
          <a:p>
            <a:r>
              <a:rPr lang="en-US" dirty="0" smtClean="0"/>
              <a:t>Performance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633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(Elbow Method)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236" y="1645920"/>
            <a:ext cx="9379527" cy="50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653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1447800" y="138384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Biometric Systems and Inheritance of ECG </a:t>
            </a:r>
            <a:endParaRPr sz="3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1704588" y="1591800"/>
            <a:ext cx="9144000" cy="5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Biometric System – Template Matching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Acquired biometric data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		        Template Data</a:t>
            </a:r>
            <a:endParaRPr sz="2400" b="0" i="0" u="none" strike="noStrike" cap="none" dirty="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Several ways – DNA, Iris, Fingerprint, Retina, Voice etc.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DNA - One dimensional ultimate unique code for a person</a:t>
            </a:r>
            <a:endParaRPr dirty="0"/>
          </a:p>
          <a:p>
            <a:pPr marL="228600" marR="0" lvl="0" indent="-2286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ECG - Graphical record of the electrical impulses of the heart</a:t>
            </a:r>
            <a:endParaRPr dirty="0"/>
          </a:p>
          <a:p>
            <a:pPr marL="228600" marR="0" lvl="0" indent="-762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marR="0" lvl="0" indent="-76200" algn="l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228600" lvl="0" indent="-228600" rtl="0">
              <a:lnSpc>
                <a:spcPct val="8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▪"/>
            </a:pPr>
            <a:r>
              <a:rPr lang="en-US" dirty="0"/>
              <a:t>ECG based biometric – A recent research topic</a:t>
            </a:r>
            <a:endParaRPr sz="2400" b="0" i="0" u="none" strike="noStrike" cap="none" dirty="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114450" y="2079059"/>
            <a:ext cx="731400" cy="8781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6202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" name="Shape 93"/>
          <p:cNvSpPr/>
          <p:nvPr/>
        </p:nvSpPr>
        <p:spPr>
          <a:xfrm rot="10615232">
            <a:off x="3190636" y="2098172"/>
            <a:ext cx="731556" cy="74417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>
            <a:solidFill>
              <a:srgbClr val="86202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6120" y="4530507"/>
            <a:ext cx="7931775" cy="12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75751"/>
            <a:ext cx="10058400" cy="3911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0.3948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938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3)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0.3160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35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4)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0.3551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410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5)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0.3240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492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6)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0.2820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0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7)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0.2917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141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8)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0.2793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815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9)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0.2451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9001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Score, K = 10)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209800" y="5834192"/>
            <a:ext cx="7772400" cy="80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z="3200" dirty="0" smtClean="0">
                <a:solidFill>
                  <a:schemeClr val="tx1"/>
                </a:solidFill>
              </a:rPr>
              <a:t>Average Silhouette Score of Cluster – 0.2478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2592"/>
            <a:ext cx="10058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936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K Selection (Silhouette Score VS Cluster)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85" y="1729583"/>
            <a:ext cx="9226123" cy="492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004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Physiology of ECG</a:t>
            </a:r>
            <a:endParaRPr sz="3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0" name="Shape 10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14400" y="2057400"/>
            <a:ext cx="56388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9799" y="2819400"/>
            <a:ext cx="376139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3734" y="1403012"/>
            <a:ext cx="1432130" cy="152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76647" y="2502888"/>
            <a:ext cx="509849" cy="53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5226" y="5551175"/>
            <a:ext cx="533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75864" y="1819547"/>
            <a:ext cx="5145400" cy="46574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9246325" y="2928258"/>
            <a:ext cx="10145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 wave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9753600" y="5258775"/>
            <a:ext cx="1143000" cy="2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QRS complex</a:t>
            </a:r>
            <a:endParaRPr sz="13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10617925" y="3994384"/>
            <a:ext cx="101454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 wave</a:t>
            </a:r>
            <a:endParaRPr sz="14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9" name="Shape 109"/>
          <p:cNvSpPr/>
          <p:nvPr/>
        </p:nvSpPr>
        <p:spPr>
          <a:xfrm rot="-1713759">
            <a:off x="822564" y="5574536"/>
            <a:ext cx="631223" cy="2021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 txBox="1"/>
          <p:nvPr/>
        </p:nvSpPr>
        <p:spPr>
          <a:xfrm>
            <a:off x="0" y="5775225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Inferior vena cava</a:t>
            </a:r>
            <a:endParaRPr/>
          </a:p>
        </p:txBody>
      </p:sp>
      <p:sp>
        <p:nvSpPr>
          <p:cNvPr id="111" name="Shape 111"/>
          <p:cNvSpPr/>
          <p:nvPr/>
        </p:nvSpPr>
        <p:spPr>
          <a:xfrm rot="1358449">
            <a:off x="822550" y="2908781"/>
            <a:ext cx="631246" cy="2022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0" y="2502900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Superior vena cava</a:t>
            </a:r>
            <a:endParaRPr/>
          </a:p>
        </p:txBody>
      </p:sp>
      <p:sp>
        <p:nvSpPr>
          <p:cNvPr id="113" name="Shape 113"/>
          <p:cNvSpPr/>
          <p:nvPr/>
        </p:nvSpPr>
        <p:spPr>
          <a:xfrm rot="-1713759">
            <a:off x="1076689" y="4286861"/>
            <a:ext cx="631223" cy="20217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71525" y="4515713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Right atrium</a:t>
            </a:r>
            <a:endParaRPr/>
          </a:p>
        </p:txBody>
      </p:sp>
      <p:sp>
        <p:nvSpPr>
          <p:cNvPr id="115" name="Shape 115"/>
          <p:cNvSpPr/>
          <p:nvPr/>
        </p:nvSpPr>
        <p:spPr>
          <a:xfrm rot="-7287513">
            <a:off x="2680262" y="5869443"/>
            <a:ext cx="899629" cy="2022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2819550" y="6322700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Right ventricle</a:t>
            </a:r>
            <a:endParaRPr/>
          </a:p>
        </p:txBody>
      </p:sp>
      <p:sp>
        <p:nvSpPr>
          <p:cNvPr id="117" name="Shape 117"/>
          <p:cNvSpPr/>
          <p:nvPr/>
        </p:nvSpPr>
        <p:spPr>
          <a:xfrm rot="-7287513">
            <a:off x="3687962" y="5321968"/>
            <a:ext cx="899629" cy="20225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/>
          <p:nvPr/>
        </p:nvSpPr>
        <p:spPr>
          <a:xfrm>
            <a:off x="3982775" y="5775225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ventricle</a:t>
            </a:r>
            <a:endParaRPr/>
          </a:p>
        </p:txBody>
      </p:sp>
      <p:sp>
        <p:nvSpPr>
          <p:cNvPr id="119" name="Shape 119"/>
          <p:cNvSpPr/>
          <p:nvPr/>
        </p:nvSpPr>
        <p:spPr>
          <a:xfrm rot="-8804702">
            <a:off x="3649703" y="3938347"/>
            <a:ext cx="1194276" cy="2021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607450" y="4471563"/>
            <a:ext cx="182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Left atrium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3.95833E-6 -4.07407E-6 C 0.00208 0.01713 0.00312 0.01505 0.00104 0.02986 C 0.00052 0.03403 -0.00118 0.0419 -0.00118 0.0419 C -0.00078 0.04583 -0.00078 0.05 3.95833E-6 0.0537 C 0.00039 0.05602 0.00208 0.05741 0.00221 0.05972 C 0.00247 0.06435 0.00156 0.06898 0.00104 0.07361 C 0.00052 0.07917 -0.00013 0.08241 -0.00118 0.08773 C -0.00078 0.09352 -0.00078 0.09977 3.95833E-6 0.10556 C 0.00195 0.11991 0.00664 0.10023 0.00104 0.12755 C 0.00026 0.13195 -0.00339 0.13935 -0.00339 0.13935 C -0.003 0.14722 -0.00352 0.15556 -0.00222 0.1632 C -0.00196 0.16528 0.00026 0.16366 0.00104 0.16528 C 0.00195 0.16667 0.00182 0.16921 0.00221 0.1713 C 0.00182 0.17384 0.00182 0.17685 0.00104 0.17917 C -0.00013 0.18357 -0.00339 0.1912 -0.00339 0.1912 C -0.00378 0.19375 -0.00443 0.1963 -0.00443 0.19907 C -0.00443 0.20255 -0.00378 0.20579 -0.00339 0.20903 C -0.00287 0.21296 -0.00183 0.21829 3.95833E-6 0.22107 C 0.00195 0.22407 0.00664 0.22894 0.00664 0.22894 C 0.00937 0.24329 0.01093 0.23866 0.0056 0.24491 C 0.00364 0.25023 0.00117 0.25347 0.00442 0.26088 C 0.00612 0.26458 0.00898 0.2662 0.01119 0.26875 L 0.01458 0.27269 C 0.01901 0.28472 0.01562 0.27292 0.01562 0.29468 C 0.01562 0.29861 0.01458 0.30509 0.01679 0.30648 C 0.02304 0.31065 0.0302 0.30787 0.03698 0.30857 C 0.03802 0.30995 0.03945 0.31065 0.04023 0.3125 C 0.04179 0.31574 0.04283 0.32245 0.04362 0.32662 C 0.05104 0.32593 0.05872 0.32708 0.06601 0.32454 C 0.06718 0.32407 0.06692 0.3206 0.06718 0.31852 C 0.0677 0.31204 0.06679 0.30486 0.06823 0.29861 C 0.06888 0.29583 0.07135 0.29607 0.07278 0.29468 C 0.07395 0.29352 0.075 0.2919 0.07604 0.29074 C 0.07682 0.28866 0.07773 0.28681 0.07838 0.28472 C 0.08007 0.27824 0.07968 0.27431 0.07838 0.26667 C 0.07786 0.26458 0.07708 0.2625 0.07604 0.26088 C 0.07408 0.25764 0.0694 0.25278 0.0694 0.25278 C 0.06901 0.25093 0.06823 0.24907 0.06823 0.24676 C 0.06823 0.24352 0.06849 0.23982 0.0694 0.23704 C 0.0707 0.23287 0.07408 0.23264 0.07604 0.23102 C 0.07734 0.22986 0.07838 0.22824 0.07942 0.22708 C 0.0802 0.225 0.08151 0.22338 0.08164 0.22107 C 0.08229 0.21296 0.07942 0.21227 0.07721 0.20695 C 0.07278 0.19676 0.0733 0.19815 0.07161 0.18912 C 0.07317 0.18519 0.07382 0.17986 0.07604 0.17732 L 0.08281 0.16921 C 0.08203 0.1632 0.08138 0.15718 0.0806 0.15139 C 0.08033 0.14931 0.07994 0.14722 0.07942 0.14537 C 0.07513 0.12986 0.0789 0.14838 0.07604 0.13333 C 0.07643 0.1294 0.07604 0.125 0.07721 0.12153 C 0.07786 0.11968 0.07955 0.12037 0.0806 0.11945 C 0.08177 0.11829 0.08281 0.1169 0.08398 0.11551 C 0.08502 0.1125 0.08724 0.10764 0.08724 0.10347 C 0.08724 0.10116 0.08554 0.09236 0.08502 0.08958 C 0.0858 0.08426 0.08541 0.07801 0.08724 0.07361 C 0.0888 0.07037 0.09401 0.06968 0.09401 0.06968 C 0.09518 0.06782 0.09609 0.06528 0.09739 0.06366 C 0.0983 0.0625 0.09974 0.06273 0.10078 0.06181 C 0.10195 0.06065 0.10299 0.05903 0.10403 0.05764 C 0.10625 0.05185 0.10651 0.0507 0.10963 0.04583 C 0.11067 0.04421 0.11198 0.04306 0.11302 0.0419 C 0.11523 0.04306 0.11757 0.04421 0.11979 0.04583 C 0.12096 0.04676 0.12174 0.04954 0.12317 0.04977 C 0.12539 0.05023 0.1276 0.04838 0.12981 0.04769 C 0.13099 0.04583 0.13177 0.04306 0.1332 0.0419 C 0.13489 0.04028 0.13698 0.04074 0.1388 0.03982 C 0.13997 0.03935 0.14101 0.03843 0.14218 0.03796 C 0.14544 0.03843 0.14908 0.03773 0.15221 0.03982 C 0.15351 0.04074 0.15338 0.04445 0.15442 0.04583 C 0.15573 0.04722 0.15742 0.04722 0.15898 0.04769 C 0.16484 0.03195 0.15703 0.05116 0.16458 0.03796 C 0.16549 0.03611 0.16562 0.0331 0.16679 0.03195 C 0.16875 0.02963 0.17343 0.02801 0.17343 0.02801 C 0.175 0.02847 0.17643 0.02986 0.17799 0.02986 C 0.18424 0.02986 0.18138 0.02847 0.18359 0.02199 C 0.1845 0.01898 0.18567 0.01644 0.18698 0.01389 C 0.19674 -0.00555 0.19101 0.00926 0.19583 -0.00393 C 0.20547 0.00162 0.20026 0.00046 0.21158 -0.00208 C 0.21302 -0.00393 0.21471 -0.00555 0.21601 -0.00787 C 0.21692 -0.00972 0.21744 -0.01204 0.21823 -0.01389 C 0.22044 -0.01921 0.22291 -0.0243 0.225 -0.02986 C 0.22578 -0.03171 0.2263 -0.03403 0.22721 -0.03588 C 0.22812 -0.0375 0.22942 -0.03843 0.2306 -0.03981 C 0.23359 -0.03912 0.23658 -0.03912 0.23958 -0.03773 C 0.24166 -0.0368 0.24492 -0.03032 0.24622 -0.02778 C 0.24817 -0.02847 0.25013 -0.02847 0.25182 -0.02986 C 0.25533 -0.03264 0.25924 -0.03843 0.26198 -0.04375 C 0.26315 -0.0463 0.26419 -0.04907 0.26523 -0.05185 C 0.26601 -0.0537 0.2664 -0.05648 0.26757 -0.05764 C 0.26875 -0.05926 0.27044 -0.05903 0.272 -0.05972 C 0.27382 -0.05903 0.27604 -0.05949 0.2776 -0.05764 C 0.27851 -0.05648 0.27799 -0.05347 0.27877 -0.05185 C 0.27955 -0.0493 0.28099 -0.04768 0.28203 -0.04583 C 0.2832 -0.04653 0.28437 -0.04676 0.28541 -0.04768 C 0.28658 -0.04884 0.28763 -0.05046 0.2888 -0.05185 C 0.29023 -0.05324 0.29179 -0.0544 0.29323 -0.05579 C 0.29739 -0.06319 0.30156 -0.0743 0.30781 -0.07755 C 0.31002 -0.0787 0.31224 -0.07893 0.31458 -0.07963 C 0.31601 -0.0875 0.31562 -0.08356 0.31562 -0.09143 L 0.31562 -0.09143 " pathEditMode="relative" ptsTypes="AAAAAAAAAAAAAAAAAAAAAAAAAAAAAAAAAAAAAAAAAAAAAAAAAAAAAAAAAAAAAAAAAAAAAAAAAAAAAAAAAAAAAAAAAAAAAAAAAAAAA">
                                      <p:cBhvr>
                                        <p:cTn id="16"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3.33333E-6 L 6.66667E-6 -3.33333E-6 C 0.00795 -0.0169 0.00951 -0.01343 0.00548 -0.03982 C 0.00522 -0.04213 0.00326 -0.04259 0.00222 -0.04398 C 0.00261 -0.04722 0.00261 -0.0507 0.00326 -0.05394 C 0.00378 -0.05602 0.00495 -0.05764 0.00548 -0.05972 C 0.00613 -0.06227 0.00626 -0.06528 0.00665 -0.06783 C 0.0073 -0.07176 0.00886 -0.07963 0.00886 -0.07963 C 0.00847 -0.08357 0.00782 -0.09167 0.00665 -0.0956 C 0.006 -0.09769 0.00522 -0.09954 0.00443 -0.10162 C 0.00587 -0.10533 0.00769 -0.11134 0.01003 -0.11366 C 0.01212 -0.11551 0.01667 -0.11759 0.01667 -0.11759 C 0.01745 -0.11945 0.01863 -0.1213 0.01902 -0.12361 C 0.0198 -0.12871 0.01902 -0.13449 0.02006 -0.13935 C 0.02058 -0.14167 0.02227 -0.14213 0.02344 -0.14352 C 0.02449 -0.14306 0.03217 -0.14051 0.03347 -0.13935 C 0.03477 -0.13843 0.03581 -0.13681 0.03686 -0.13542 C 0.03764 -0.13357 0.03855 -0.13171 0.03907 -0.1294 C 0.0405 -0.12477 0.03985 -0.1213 0.04245 -0.11759 C 0.04337 -0.11621 0.04467 -0.11621 0.04584 -0.11551 C 0.04727 -0.11621 0.04897 -0.11644 0.05027 -0.11759 C 0.053 -0.11968 0.05495 -0.12384 0.05704 -0.12755 C 0.06107 -0.12616 0.06316 -0.12662 0.06602 -0.12153 C 0.06693 -0.11991 0.06745 -0.11759 0.06824 -0.11551 C 0.06863 -0.11366 0.0685 -0.11111 0.06941 -0.10949 C 0.07162 -0.10556 0.07488 -0.10857 0.07722 -0.10949 C 0.07917 -0.1132 0.08165 -0.11667 0.08282 -0.12153 C 0.08334 -0.12408 0.08347 -0.12685 0.08386 -0.1294 C 0.08464 -0.13357 0.08607 -0.14144 0.08607 -0.14144 C 0.08581 -0.14468 0.08581 -0.14838 0.08503 -0.15139 C 0.08386 -0.15579 0.08061 -0.16343 0.08061 -0.16343 C 0.08334 -0.18333 0.07917 -0.16273 0.08503 -0.17338 C 0.08581 -0.17477 0.08555 -0.17732 0.08607 -0.17917 C 0.0905 -0.19468 0.08673 -0.17616 0.08946 -0.19121 C 0.08907 -0.19653 0.08933 -0.20208 0.08842 -0.20718 C 0.08751 -0.21158 0.08386 -0.21898 0.08386 -0.21898 C 0.08425 -0.22107 0.08438 -0.22338 0.08503 -0.225 C 0.08673 -0.22963 0.0892 -0.23195 0.09167 -0.23496 C 0.09206 -0.23773 0.09324 -0.24028 0.09285 -0.24306 C 0.09206 -0.24746 0.08842 -0.25486 0.08842 -0.25486 C 0.08803 -0.25695 0.08725 -0.2588 0.08725 -0.26088 C 0.08725 -0.26366 0.0879 -0.26621 0.08842 -0.26875 C 0.08894 -0.27246 0.08998 -0.27824 0.09167 -0.28079 C 0.09272 -0.28218 0.09402 -0.28218 0.09506 -0.28264 C 0.09545 -0.28472 0.09623 -0.28658 0.09623 -0.28866 C 0.09623 -0.3081 0.09285 -0.30764 0.09623 -0.32847 C 0.09662 -0.33125 0.09818 -0.33333 0.09962 -0.33449 C 0.10131 -0.33611 0.10326 -0.33588 0.10522 -0.33658 C 0.10561 -0.33843 0.10613 -0.34028 0.10626 -0.34236 C 0.10691 -0.34977 0.10561 -0.35787 0.10743 -0.36435 C 0.10821 -0.36736 0.1112 -0.36551 0.11303 -0.36644 C 0.1142 -0.3669 0.11524 -0.36783 0.11641 -0.36829 C 0.11785 -0.36898 0.11941 -0.36968 0.12084 -0.37037 C 0.12162 -0.37222 0.12253 -0.37408 0.12305 -0.37639 C 0.12488 -0.38333 0.12449 -0.38889 0.12761 -0.39421 C 0.12852 -0.39583 0.12982 -0.39676 0.13087 -0.39815 C 0.13425 -0.39722 0.14141 -0.39583 0.14441 -0.39213 L 0.14766 -0.3882 C 0.14883 -0.38889 0.15014 -0.38889 0.15105 -0.39028 C 0.15209 -0.39167 0.15248 -0.39445 0.15326 -0.3963 C 0.1543 -0.39838 0.15548 -0.40046 0.15665 -0.40208 C 0.15951 -0.40648 0.16003 -0.40625 0.16342 -0.4081 C 0.16706 -0.40741 0.17097 -0.40764 0.17462 -0.40625 C 0.18347 -0.40255 0.17188 -0.39954 0.18243 -0.40417 C 0.18842 -0.42014 0.18061 -0.40093 0.18803 -0.41412 C 0.18894 -0.41574 0.18933 -0.41829 0.19024 -0.42014 C 0.19115 -0.42176 0.19245 -0.42292 0.19363 -0.42408 C 0.19675 -0.42685 0.20196 -0.42732 0.20482 -0.42801 C 0.20834 -0.4375 0.20665 -0.43171 0.20925 -0.44607 C 0.20964 -0.44792 0.20925 -0.45116 0.21042 -0.45185 L 0.21381 -0.45394 C 0.21576 -0.45347 0.22696 -0.44954 0.23061 -0.45394 C 0.23152 -0.45509 0.23113 -0.4581 0.23165 -0.45996 C 0.2323 -0.46204 0.23334 -0.46366 0.23386 -0.46597 C 0.23816 -0.48102 0.23022 -0.46065 0.23842 -0.47986 C 0.24285 -0.47917 0.2474 -0.4794 0.25183 -0.47778 C 0.25313 -0.47732 0.25391 -0.475 0.25522 -0.47384 C 0.25626 -0.47292 0.25743 -0.47246 0.25847 -0.47176 C 0.25964 -0.47315 0.26094 -0.47408 0.26186 -0.47593 C 0.2629 -0.47755 0.26329 -0.47986 0.26407 -0.48171 C 0.26772 -0.49074 0.2668 -0.48843 0.27084 -0.49583 C 0.27397 -0.49514 0.27969 -0.49491 0.28321 -0.49167 C 0.28438 -0.49074 0.28542 -0.48912 0.28647 -0.48773 C 0.28764 -0.48982 0.2892 -0.49121 0.28985 -0.49375 C 0.29076 -0.49676 0.29037 -0.50046 0.29102 -0.50371 C 0.29141 -0.50602 0.29245 -0.50764 0.29324 -0.50972 C 0.29402 -0.51389 0.29467 -0.52014 0.29766 -0.52153 C 0.29923 -0.52246 0.30066 -0.52037 0.30222 -0.51968 C 0.30756 -0.50533 0.30482 -0.51111 0.31003 -0.50162 C 0.31381 -0.50394 0.31446 -0.50371 0.31785 -0.50972 C 0.32462 -0.52153 0.31277 -0.51088 0.32683 -0.52755 L 0.3336 -0.53542 L 0.3336 -0.53542 " pathEditMode="relative" ptsTypes="AAAAAAAAAAAAAAAAAAAAAAAAAAAAAAAAAAAAAAAAAAAAAAAAAAAAAAAAAAAAAAAAAAAAAAAAAAAAAAAAAAAAAAAAAAAAA">
                                      <p:cBhvr>
                                        <p:cTn id="18" dur="3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-2.29167E-6 3.7037E-6 C -0.00117 0.00509 -0.00234 0.01041 -0.00338 0.01574 C -0.00377 0.01782 -0.0039 0.02013 -0.00456 0.02175 C -0.00547 0.02407 -0.0069 0.02569 -0.00794 0.02777 C -0.00872 0.02962 -0.00898 0.0324 -0.01015 0.03379 C -0.01211 0.03587 -0.01458 0.03634 -0.01679 0.03773 L -0.02018 0.03981 C -0.02409 0.03842 -0.02656 0.0375 -0.03034 0.03564 C -0.03138 0.03518 -0.03255 0.03449 -0.03359 0.03379 C -0.03515 0.03449 -0.03698 0.03402 -0.03815 0.03564 C -0.03906 0.03703 -0.0388 0.03981 -0.03919 0.04166 C -0.03984 0.04444 -0.04088 0.04699 -0.04153 0.04976 C -0.04453 0.06435 -0.04023 0.05138 -0.04479 0.06365 C -0.047 0.06296 -0.04935 0.0625 -0.05156 0.06157 C -0.05573 0.05972 -0.05846 0.05833 -0.06159 0.0537 C -0.06289 0.05185 -0.0638 0.04976 -0.06497 0.04768 C -0.06719 0.04837 -0.06953 0.04837 -0.07174 0.04976 C -0.07291 0.05046 -0.07409 0.05208 -0.075 0.0537 C -0.07747 0.0574 -0.07877 0.06388 -0.08177 0.0655 L -0.08515 0.06759 C -0.09297 0.06481 -0.08893 0.06666 -0.09739 0.06157 L -0.10078 0.05972 C -0.10377 0.06018 -0.10677 0.06064 -0.10976 0.06157 C -0.11094 0.06203 -0.11224 0.06203 -0.11315 0.06365 C -0.11432 0.06574 -0.11445 0.06898 -0.11536 0.07152 C -0.11758 0.0787 -0.11719 0.07708 -0.12096 0.08148 C -0.12317 0.08078 -0.12552 0.08078 -0.1276 0.07962 C -0.13268 0.07662 -0.12969 0.0743 -0.13437 0.06967 C -0.13646 0.06759 -0.14101 0.0655 -0.14101 0.0655 C -0.14297 0.0662 -0.14505 0.06597 -0.14661 0.06759 C -0.14778 0.06875 -0.14765 0.07314 -0.14896 0.07361 C -0.15143 0.07453 -0.15416 0.07245 -0.15677 0.07152 C -0.16302 0.06944 -0.16419 0.06851 -0.16901 0.0655 C -0.17057 0.0662 -0.17239 0.06574 -0.17357 0.06759 C -0.1776 0.07476 -0.17604 0.07847 -0.17799 0.08541 C -0.17864 0.08773 -0.17956 0.08935 -0.18021 0.09143 C -0.18138 0.09467 -0.18229 0.09837 -0.18359 0.10138 C -0.18581 0.10648 -0.1875 0.1081 -0.19036 0.11134 C -0.1914 0.11064 -0.19271 0.11064 -0.19362 0.10949 C -0.19622 0.10601 -0.19739 0.0993 -0.20039 0.09745 L -0.20377 0.09537 C -0.20521 0.09606 -0.20703 0.09583 -0.2082 0.09745 C -0.20911 0.09884 -0.20885 0.10162 -0.20937 0.10347 C -0.21367 0.11898 -0.20989 0.10046 -0.21276 0.11527 C -0.21302 0.12129 -0.21289 0.12754 -0.2138 0.13333 C -0.21432 0.13657 -0.21614 0.13865 -0.21719 0.1412 C -0.21797 0.14328 -0.21862 0.14537 -0.2194 0.14722 C -0.21862 0.15254 -0.21862 0.15833 -0.21719 0.16319 C -0.21627 0.1662 -0.21393 0.16666 -0.21276 0.16921 C -0.21198 0.17083 -0.21198 0.17314 -0.21159 0.17523 C -0.21237 0.17916 -0.21224 0.18379 -0.2138 0.18703 C -0.21484 0.18912 -0.21771 0.18657 -0.21836 0.18912 C -0.21914 0.19328 -0.21758 0.20532 -0.21497 0.20902 C -0.21406 0.21018 -0.21276 0.21041 -0.21159 0.21087 C -0.20976 0.22037 -0.20859 0.22407 -0.21159 0.2368 C -0.21224 0.23958 -0.21458 0.23958 -0.21601 0.24074 C -0.21562 0.24675 -0.21575 0.253 -0.21497 0.25879 C -0.21302 0.27199 -0.21133 0.25763 -0.2138 0.27083 C -0.22031 0.26921 -0.222 0.27129 -0.22617 0.26481 C -0.22851 0.26111 -0.23281 0.25277 -0.23281 0.25277 C -0.23437 0.24745 -0.23646 0.24259 -0.23737 0.2368 C -0.23776 0.23425 -0.23815 0.23148 -0.23841 0.22893 C -0.23906 0.22384 -0.23919 0.2162 -0.24062 0.21087 C -0.24127 0.20879 -0.24219 0.20694 -0.24297 0.20509 C -0.24427 0.20138 -0.24739 0.19375 -0.24961 0.19097 C -0.25065 0.18981 -0.25182 0.18981 -0.25299 0.18912 C -0.25338 0.18703 -0.2539 0.18518 -0.25416 0.1831 C -0.25469 0.17777 -0.25403 0.17199 -0.25521 0.16712 C -0.25573 0.16527 -0.25755 0.1662 -0.25859 0.16527 C -0.26588 0.15856 -0.25716 0.16226 -0.26862 0.15717 C -0.27018 0.15648 -0.27161 0.15601 -0.27317 0.15532 C -0.27422 0.15462 -0.27643 0.15324 -0.27643 0.15324 L -0.27643 0.15324 " pathEditMode="relative" ptsTypes="AAAAAAAAAAAAAAAAAAAAAAAAAAAAAAAAAAAAAAAAAAAAAAAAAAAAAAAAAAAAAAAAAAAAAAAAAA">
                                      <p:cBhvr>
                                        <p:cTn id="31" dur="3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643 0.15324 L -0.27643 0.15324 C -0.2776 0.14792 -0.27877 0.14259 -0.27982 0.13727 C -0.28021 0.13519 -0.28008 0.13264 -0.28099 0.13125 C -0.28177 0.12986 -0.2832 0.12963 -0.28437 0.12917 C -0.28659 0.12847 -0.2888 0.12801 -0.29101 0.12732 C -0.29297 0.125 -0.29609 0.12315 -0.29544 0.11736 C -0.29531 0.11505 -0.29401 0.11343 -0.29323 0.11134 C -0.29388 0.10718 -0.29466 0.09375 -0.29778 0.08935 C -0.2987 0.0882 -0.3 0.0882 -0.30104 0.0875 C -0.30078 0.08542 -0.30065 0.0831 -0.3 0.08148 C -0.29909 0.07963 -0.297 0.07986 -0.29661 0.07755 C -0.29544 0.07153 -0.29935 0.06667 -0.30104 0.06366 C -0.30364 0.05023 -0.30416 0.04954 -0.30104 0.02778 C -0.30078 0.0257 -0.29883 0.02639 -0.29778 0.0257 C -0.29857 0.01528 -0.30026 0.00208 -0.29778 -0.0081 C -0.29726 -0.00995 -0.29544 -0.00671 -0.2944 -0.00602 C -0.29323 -0.00671 -0.29166 -0.00648 -0.29101 -0.0081 C -0.28971 -0.01157 -0.28958 -0.01597 -0.2888 -0.01991 C -0.28841 -0.02199 -0.28789 -0.02384 -0.28763 -0.02592 C -0.28724 -0.0294 -0.28724 -0.03287 -0.28659 -0.03588 C -0.28607 -0.03819 -0.28541 -0.04051 -0.28437 -0.0419 C -0.28307 -0.04352 -0.28138 -0.04329 -0.27982 -0.04398 C -0.27682 -0.04282 -0.27174 -0.03958 -0.26862 -0.04398 C -0.26653 -0.04676 -0.26497 -0.05139 -0.26419 -0.05579 C -0.26315 -0.06157 -0.26315 -0.06435 -0.25976 -0.06782 C -0.25833 -0.06921 -0.25677 -0.06921 -0.25521 -0.06967 C -0.25299 -0.06852 -0.24922 -0.0618 -0.24857 -0.06574 C -0.24583 -0.08009 -0.24909 -0.06227 -0.24622 -0.07963 C -0.24596 -0.08171 -0.24609 -0.08449 -0.24518 -0.08565 C -0.24401 -0.0875 -0.24219 -0.08704 -0.24062 -0.08773 C -0.23776 -0.08704 -0.23476 -0.08565 -0.23177 -0.08565 C -0.2289 -0.08565 -0.22643 -0.09004 -0.225 -0.09375 C -0.22409 -0.09606 -0.22357 -0.09907 -0.22278 -0.10162 C -0.22148 -0.10555 -0.21927 -0.11111 -0.21719 -0.11366 C -0.21627 -0.11481 -0.21497 -0.11481 -0.2138 -0.11551 C -0.20612 -0.10648 -0.20963 -0.10602 -0.20377 -0.10949 C -0.20338 -0.11157 -0.20325 -0.11366 -0.2026 -0.11551 C -0.2013 -0.11967 -0.19818 -0.12754 -0.19818 -0.12754 C -0.19531 -0.12708 -0.1875 -0.12292 -0.18359 -0.12754 C -0.18229 -0.12917 -0.18125 -0.13125 -0.18034 -0.13356 C -0.18034 -0.13356 -0.17474 -0.14838 -0.17357 -0.15139 L -0.17135 -0.15741 C -0.17057 -0.15926 -0.17018 -0.16204 -0.16914 -0.16342 C -0.16471 -0.16852 -0.16706 -0.16643 -0.16237 -0.16921 C -0.1612 -0.16805 -0.16028 -0.16481 -0.15898 -0.16528 C -0.15768 -0.16574 -0.15755 -0.16944 -0.15677 -0.17129 C -0.15651 -0.17199 -0.15599 -0.17268 -0.1556 -0.17315 L -0.1556 -0.17315 " pathEditMode="relative" ptsTypes="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Cluster Comparison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 vs (Time Reduction, Accuracy))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91" y="1596968"/>
            <a:ext cx="9656617" cy="51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206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Decision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hape 198"/>
              <p:cNvSpPr txBox="1">
                <a:spLocks/>
              </p:cNvSpPr>
              <p:nvPr/>
            </p:nvSpPr>
            <p:spPr>
              <a:xfrm>
                <a:off x="817417" y="1967345"/>
                <a:ext cx="10328565" cy="42117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Based on, Elbow Method and Silhouette score, K =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5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is giving the most optimal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clustering (elbow bent is starting from there). </a:t>
                </a:r>
                <a:endParaRPr lang="en-US" sz="2000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In terms of time reduction, K =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9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is performing best (74.38%).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But, it’s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silhouette score is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lowest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. So ultimately what is happening is, if we keep reducing cluster size, obviously time reduction will be higher too. But, we cannot also lose the cluster quality and accuracy.</a:t>
                </a:r>
                <a:endParaRPr lang="en-US" sz="2000" dirty="0" smtClean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In terms of accuracy, K =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3, 5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is giving 100%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accuracy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</a:t>
                </a: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495300" indent="-342900">
                  <a:lnSpc>
                    <a:spcPct val="90000"/>
                  </a:lnSpc>
                  <a:buClr>
                    <a:srgbClr val="3F3F3F"/>
                  </a:buClr>
                  <a:buSzPts val="2400"/>
                  <a:buFont typeface="Arial" panose="020B0604020202020204" pitchFamily="34" charset="0"/>
                  <a:buChar char="•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We have to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choose (simple decision logic) 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– </a:t>
                </a:r>
              </a:p>
              <a:p>
                <a:pPr marL="152400" lvl="1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endParaRPr lang="en-US" sz="2000" dirty="0">
                  <a:solidFill>
                    <a:srgbClr val="3F3F3F"/>
                  </a:solidFill>
                  <a:latin typeface="+mn-lt"/>
                  <a:ea typeface="Source Sans Pro"/>
                  <a:cs typeface="Source Sans Pro"/>
                  <a:sym typeface="Source Sans Pro"/>
                </a:endParaRPr>
              </a:p>
              <a:p>
                <a:pPr marL="152400" lvl="1" algn="ctr">
                  <a:lnSpc>
                    <a:spcPct val="90000"/>
                  </a:lnSpc>
                  <a:buClr>
                    <a:srgbClr val="3F3F3F"/>
                  </a:buClr>
                  <a:buSzPts val="2400"/>
                </a:pP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	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i="1" smtClean="0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groupChrPr>
                          <m:e>
                            <m:r>
                              <a:rPr lang="en-US" sz="2000" b="0" i="1" smtClean="0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  <a:sym typeface="Source Sans Pro"/>
                              </a:rPr>
                              <m:t>𝑚𝑎𝑥𝑖𝑚𝑖𝑧𝑒</m:t>
                            </m:r>
                          </m:e>
                        </m:groupChr>
                      </m:e>
                      <m:lim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𝐾</m:t>
                        </m:r>
                      </m:lim>
                    </m:limLow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3</m:t>
                        </m:r>
                      </m:sup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  <a:sym typeface="Source Sans Pro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  <a:sym typeface="Source Sans Pro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3F3F3F"/>
                                </a:solidFill>
                                <a:latin typeface="Cambria Math" panose="02040503050406030204" pitchFamily="18" charset="0"/>
                                <a:sym typeface="Source Sans Pro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    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timeReduction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accuracy,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3F3F3F"/>
                            </a:solidFill>
                            <a:latin typeface="Cambria Math" panose="02040503050406030204" pitchFamily="18" charset="0"/>
                            <a:sym typeface="Source Sans Pro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= </a:t>
                </a:r>
                <a:r>
                  <a:rPr lang="en-US" sz="2000" dirty="0" err="1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silhouetteScore</a:t>
                </a:r>
                <a:r>
                  <a:rPr lang="en-US" sz="2000" dirty="0" smtClean="0">
                    <a:solidFill>
                      <a:srgbClr val="3F3F3F"/>
                    </a:solidFill>
                    <a:latin typeface="+mn-lt"/>
                    <a:ea typeface="Source Sans Pro"/>
                    <a:cs typeface="Source Sans Pro"/>
                    <a:sym typeface="Source Sans Pro"/>
                  </a:rPr>
                  <a:t> ]</a:t>
                </a:r>
              </a:p>
            </p:txBody>
          </p:sp>
        </mc:Choice>
        <mc:Fallback>
          <p:sp>
            <p:nvSpPr>
              <p:cNvPr id="4" name="Shape 1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7" y="1967345"/>
                <a:ext cx="10328565" cy="4211782"/>
              </a:xfrm>
              <a:prstGeom prst="rect">
                <a:avLst/>
              </a:prstGeom>
              <a:blipFill>
                <a:blip r:embed="rId2"/>
                <a:stretch>
                  <a:fillRect t="-2315" r="-1181" b="-44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2109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Decision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202209"/>
                  </p:ext>
                </p:extLst>
              </p:nvPr>
            </p:nvGraphicFramePr>
            <p:xfrm>
              <a:off x="2032000" y="1841884"/>
              <a:ext cx="8275782" cy="369824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628074">
                      <a:extLst>
                        <a:ext uri="{9D8B030D-6E8A-4147-A177-3AD203B41FA5}">
                          <a16:colId xmlns:a16="http://schemas.microsoft.com/office/drawing/2014/main" val="1219872219"/>
                        </a:ext>
                      </a:extLst>
                    </a:gridCol>
                    <a:gridCol w="1357745">
                      <a:extLst>
                        <a:ext uri="{9D8B030D-6E8A-4147-A177-3AD203B41FA5}">
                          <a16:colId xmlns:a16="http://schemas.microsoft.com/office/drawing/2014/main" val="3500633094"/>
                        </a:ext>
                      </a:extLst>
                    </a:gridCol>
                    <a:gridCol w="1062181">
                      <a:extLst>
                        <a:ext uri="{9D8B030D-6E8A-4147-A177-3AD203B41FA5}">
                          <a16:colId xmlns:a16="http://schemas.microsoft.com/office/drawing/2014/main" val="830764006"/>
                        </a:ext>
                      </a:extLst>
                    </a:gridCol>
                    <a:gridCol w="1196110">
                      <a:extLst>
                        <a:ext uri="{9D8B030D-6E8A-4147-A177-3AD203B41FA5}">
                          <a16:colId xmlns:a16="http://schemas.microsoft.com/office/drawing/2014/main" val="1577240227"/>
                        </a:ext>
                      </a:extLst>
                    </a:gridCol>
                    <a:gridCol w="886691">
                      <a:extLst>
                        <a:ext uri="{9D8B030D-6E8A-4147-A177-3AD203B41FA5}">
                          <a16:colId xmlns:a16="http://schemas.microsoft.com/office/drawing/2014/main" val="3981742227"/>
                        </a:ext>
                      </a:extLst>
                    </a:gridCol>
                    <a:gridCol w="1122218">
                      <a:extLst>
                        <a:ext uri="{9D8B030D-6E8A-4147-A177-3AD203B41FA5}">
                          <a16:colId xmlns:a16="http://schemas.microsoft.com/office/drawing/2014/main" val="1927909237"/>
                        </a:ext>
                      </a:extLst>
                    </a:gridCol>
                    <a:gridCol w="969817">
                      <a:extLst>
                        <a:ext uri="{9D8B030D-6E8A-4147-A177-3AD203B41FA5}">
                          <a16:colId xmlns:a16="http://schemas.microsoft.com/office/drawing/2014/main" val="3552865539"/>
                        </a:ext>
                      </a:extLst>
                    </a:gridCol>
                    <a:gridCol w="1052946">
                      <a:extLst>
                        <a:ext uri="{9D8B030D-6E8A-4147-A177-3AD203B41FA5}">
                          <a16:colId xmlns:a16="http://schemas.microsoft.com/office/drawing/2014/main" val="16773362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br>
                            <a:rPr lang="en-US" dirty="0" smtClean="0"/>
                          </a:br>
                          <a:r>
                            <a:rPr lang="en-US" dirty="0" smtClean="0"/>
                            <a:t>(Time Reduction)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br>
                            <a:rPr lang="en-US" dirty="0" smtClean="0"/>
                          </a:br>
                          <a:r>
                            <a:rPr lang="en-US" dirty="0" smtClean="0"/>
                            <a:t>(20%)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br>
                            <a:rPr lang="en-US" dirty="0" smtClean="0"/>
                          </a:br>
                          <a:r>
                            <a:rPr lang="en-US" dirty="0" smtClean="0"/>
                            <a:t>(Accuracy)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(50%)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</a:p>
                        <a:p>
                          <a:pPr algn="ctr"/>
                          <a:r>
                            <a:rPr lang="en-US" dirty="0" smtClean="0"/>
                            <a:t>(Silhouette</a:t>
                          </a:r>
                          <a:r>
                            <a:rPr lang="en-US" baseline="0" dirty="0" smtClean="0"/>
                            <a:t> Score</a:t>
                          </a:r>
                          <a:r>
                            <a:rPr lang="en-US" dirty="0" smtClean="0"/>
                            <a:t>)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sym typeface="Source Sans Pro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br>
                            <a:rPr lang="en-US" dirty="0" smtClean="0"/>
                          </a:br>
                          <a:r>
                            <a:rPr lang="en-US" dirty="0" smtClean="0"/>
                            <a:t>(30%)</a:t>
                          </a:r>
                        </a:p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3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Source Sans Pro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Source Sans Pro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sym typeface="Source Sans Pro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sym typeface="Source Sans Pro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9550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18.57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52.331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66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57.37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61.57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2751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73.10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62.725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8374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79.26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65.95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3142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80.95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63.27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31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83.43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65.77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760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82.34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65.54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3839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86.14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39194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3202209"/>
                  </p:ext>
                </p:extLst>
              </p:nvPr>
            </p:nvGraphicFramePr>
            <p:xfrm>
              <a:off x="2032000" y="1841884"/>
              <a:ext cx="8275782" cy="3698240"/>
            </p:xfrm>
            <a:graphic>
              <a:graphicData uri="http://schemas.openxmlformats.org/drawingml/2006/table">
                <a:tbl>
                  <a:tblPr firstRow="1" bandRow="1">
                    <a:tableStyleId>{3C2FFA5D-87B4-456A-9821-1D502468CF0F}</a:tableStyleId>
                  </a:tblPr>
                  <a:tblGrid>
                    <a:gridCol w="628074">
                      <a:extLst>
                        <a:ext uri="{9D8B030D-6E8A-4147-A177-3AD203B41FA5}">
                          <a16:colId xmlns:a16="http://schemas.microsoft.com/office/drawing/2014/main" val="1219872219"/>
                        </a:ext>
                      </a:extLst>
                    </a:gridCol>
                    <a:gridCol w="1357745">
                      <a:extLst>
                        <a:ext uri="{9D8B030D-6E8A-4147-A177-3AD203B41FA5}">
                          <a16:colId xmlns:a16="http://schemas.microsoft.com/office/drawing/2014/main" val="3500633094"/>
                        </a:ext>
                      </a:extLst>
                    </a:gridCol>
                    <a:gridCol w="1062181">
                      <a:extLst>
                        <a:ext uri="{9D8B030D-6E8A-4147-A177-3AD203B41FA5}">
                          <a16:colId xmlns:a16="http://schemas.microsoft.com/office/drawing/2014/main" val="830764006"/>
                        </a:ext>
                      </a:extLst>
                    </a:gridCol>
                    <a:gridCol w="1196110">
                      <a:extLst>
                        <a:ext uri="{9D8B030D-6E8A-4147-A177-3AD203B41FA5}">
                          <a16:colId xmlns:a16="http://schemas.microsoft.com/office/drawing/2014/main" val="1577240227"/>
                        </a:ext>
                      </a:extLst>
                    </a:gridCol>
                    <a:gridCol w="886691">
                      <a:extLst>
                        <a:ext uri="{9D8B030D-6E8A-4147-A177-3AD203B41FA5}">
                          <a16:colId xmlns:a16="http://schemas.microsoft.com/office/drawing/2014/main" val="3981742227"/>
                        </a:ext>
                      </a:extLst>
                    </a:gridCol>
                    <a:gridCol w="1122218">
                      <a:extLst>
                        <a:ext uri="{9D8B030D-6E8A-4147-A177-3AD203B41FA5}">
                          <a16:colId xmlns:a16="http://schemas.microsoft.com/office/drawing/2014/main" val="1927909237"/>
                        </a:ext>
                      </a:extLst>
                    </a:gridCol>
                    <a:gridCol w="969817">
                      <a:extLst>
                        <a:ext uri="{9D8B030D-6E8A-4147-A177-3AD203B41FA5}">
                          <a16:colId xmlns:a16="http://schemas.microsoft.com/office/drawing/2014/main" val="3552865539"/>
                        </a:ext>
                      </a:extLst>
                    </a:gridCol>
                    <a:gridCol w="1052946">
                      <a:extLst>
                        <a:ext uri="{9D8B030D-6E8A-4147-A177-3AD203B41FA5}">
                          <a16:colId xmlns:a16="http://schemas.microsoft.com/office/drawing/2014/main" val="167733628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776" t="-3333" r="-467265" b="-41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1954" t="-3333" r="-498851" b="-41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184" t="-3333" r="-342857" b="-41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2192" t="-3333" r="-360274" b="-41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61957" t="-3333" r="-185870" b="-41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50314" t="-3333" r="-115094" b="-4158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89595" t="-3333" r="-5780" b="-41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95508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18.57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52.331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76631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57.37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61.57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27519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73.10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62.725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83747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79.26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100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0.32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65.95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3142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80.95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63.27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93149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83.43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65.77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47609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82.34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65.54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3839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86.14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0.2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0.5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0.24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sz="1400" b="0" i="0" u="none" strike="noStrike" kern="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Arial"/>
                              <a:ea typeface="+mn-ea"/>
                              <a:cs typeface="+mn-cs"/>
                              <a:sym typeface="Arial"/>
                            </a:rPr>
                            <a:t>0.3</a:t>
                          </a:r>
                          <a:endParaRPr kumimoji="0" 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rial"/>
                            <a:ea typeface="+mn-ea"/>
                            <a:cs typeface="+mn-cs"/>
                            <a:sym typeface="Arial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65.8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3919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3688772" y="5890416"/>
            <a:ext cx="4585854" cy="8312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Choose K = </a:t>
            </a:r>
            <a:r>
              <a:rPr lang="en-US" sz="2000" b="1" dirty="0" smtClean="0"/>
              <a:t>5 </a:t>
            </a:r>
            <a:r>
              <a:rPr lang="en-US" sz="2000" b="1" dirty="0" smtClean="0"/>
              <a:t>for this Dataset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415343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Remarks and yet to include in this project</a:t>
            </a:r>
            <a:endParaRPr lang="en-US" dirty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817417" y="2299854"/>
            <a:ext cx="10958947" cy="1884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Our preliminary analysis shows promising results in case of time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reduction (79.26%)</a:t>
            </a: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152400">
              <a:lnSpc>
                <a:spcPct val="90000"/>
              </a:lnSpc>
              <a:buClr>
                <a:srgbClr val="3F3F3F"/>
              </a:buClr>
              <a:buSzPts val="2400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Run full simulation on the 1 Million ECG </a:t>
            </a:r>
            <a:r>
              <a:rPr lang="en-US" sz="2000" dirty="0" err="1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ViEW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Dataset and get more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analysis (Problematic due to lack of proper hardware - GPU)</a:t>
            </a:r>
            <a:b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</a:b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Also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we need to find out FAR / FRR ratio as another performance metric.  </a:t>
            </a: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295720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928253" y="3380509"/>
            <a:ext cx="10958947" cy="114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Apply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PCA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for dimensionality reduction which will reduce more time as template size will degrade </a:t>
            </a:r>
          </a:p>
          <a:p>
            <a:pPr marL="152400">
              <a:lnSpc>
                <a:spcPct val="90000"/>
              </a:lnSpc>
              <a:buClr>
                <a:srgbClr val="3F3F3F"/>
              </a:buClr>
              <a:buSzPts val="2400"/>
            </a:pP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1751532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hape 198"/>
          <p:cNvSpPr txBox="1">
            <a:spLocks/>
          </p:cNvSpPr>
          <p:nvPr/>
        </p:nvSpPr>
        <p:spPr>
          <a:xfrm>
            <a:off x="928253" y="3380508"/>
            <a:ext cx="10958947" cy="227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600" indent="-457200">
              <a:lnSpc>
                <a:spcPct val="90000"/>
              </a:lnSpc>
              <a:buClr>
                <a:srgbClr val="3F3F3F"/>
              </a:buClr>
              <a:buSzPts val="2400"/>
              <a:buFont typeface="+mj-lt"/>
              <a:buAutoNum type="arabicPeriod"/>
            </a:pP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Faster person identification using compressed ECG in time critical wireless telecardiology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applications, Sufi et. al. </a:t>
            </a: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, Journal of Network and Computer Applications, Volume 34, Issue 1, January 2011, Pages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282-293</a:t>
            </a:r>
            <a:b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</a:b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609600" indent="-457200">
              <a:lnSpc>
                <a:spcPct val="90000"/>
              </a:lnSpc>
              <a:buClr>
                <a:srgbClr val="3F3F3F"/>
              </a:buClr>
              <a:buSzPts val="2400"/>
              <a:buFont typeface="+mj-lt"/>
              <a:buAutoNum type="arabicPeriod"/>
            </a:pP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Fiducial feature reduction analysis for electrocardiogram (ECG) based biometric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recognition, </a:t>
            </a:r>
            <a:r>
              <a:rPr lang="en-US" sz="2000" dirty="0" err="1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Tantawi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 et. Al. </a:t>
            </a:r>
            <a:r>
              <a:rPr lang="en-US" sz="2000" dirty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, Journal of Intelligent Information </a:t>
            </a:r>
            <a:r>
              <a:rPr lang="en-US" sz="2000" dirty="0" smtClean="0">
                <a:solidFill>
                  <a:srgbClr val="3F3F3F"/>
                </a:solidFill>
                <a:latin typeface="+mn-lt"/>
                <a:ea typeface="Source Sans Pro"/>
                <a:cs typeface="Source Sans Pro"/>
                <a:sym typeface="Source Sans Pro"/>
              </a:rPr>
              <a:t>Systems, Volume 40, Issue 1, Pages 17-39</a:t>
            </a:r>
            <a:endParaRPr lang="en-US" sz="2000" dirty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  <a:p>
            <a:pPr marL="495300" indent="-342900">
              <a:lnSpc>
                <a:spcPct val="90000"/>
              </a:lnSpc>
              <a:buClr>
                <a:srgbClr val="3F3F3F"/>
              </a:buClr>
              <a:buSzPts val="2400"/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3F3F3F"/>
              </a:solidFill>
              <a:latin typeface="+mn-lt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356712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63" y="3020290"/>
            <a:ext cx="3228109" cy="877525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661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Waves &amp; Rhythm Analysis</a:t>
            </a:r>
            <a:endParaRPr sz="3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0" y="1884825"/>
            <a:ext cx="5715000" cy="4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❏"/>
            </a:pPr>
            <a:r>
              <a:rPr lang="en-US" sz="2400" b="1" i="0" u="none" strike="noStrike" cap="none">
                <a:solidFill>
                  <a:srgbClr val="3F3F3F"/>
                </a:solidFill>
              </a:rPr>
              <a:t>Width</a:t>
            </a:r>
            <a:r>
              <a:rPr lang="en-US"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normal QRS complex 0.06–0.10 sec (Represented by 3 square boxes) 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 interval - 120–200ms (3-5 boxes)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❏"/>
            </a:pPr>
            <a:r>
              <a:rPr lang="en-US" sz="2400" b="1" i="0" u="none" strike="noStrike" cap="none">
                <a:solidFill>
                  <a:srgbClr val="3F3F3F"/>
                </a:solidFill>
              </a:rPr>
              <a:t>Amplitude</a:t>
            </a:r>
            <a:r>
              <a:rPr lang="en-US"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 in millivolt range </a:t>
            </a:r>
            <a:endParaRPr/>
          </a:p>
          <a:p>
            <a:pPr marL="4572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Char char="➢"/>
            </a:pPr>
            <a:r>
              <a:rPr lang="en-US"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Dependent on the sensitivity of ECG sensor</a:t>
            </a:r>
            <a:endParaRPr/>
          </a:p>
          <a:p>
            <a:pPr marL="228600" marR="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❏"/>
            </a:pPr>
            <a:r>
              <a:rPr lang="en-US" sz="2400" b="1" i="0" u="none" strike="noStrike" cap="none">
                <a:solidFill>
                  <a:srgbClr val="3F3F3F"/>
                </a:solidFill>
              </a:rPr>
              <a:t>Direction and curvature</a:t>
            </a:r>
            <a:r>
              <a:rPr lang="en-US" sz="24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/>
          </a:p>
          <a:p>
            <a:pPr marL="228600" marR="0" lvl="0" indent="-762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7" name="Shape 12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48275" y="1771275"/>
            <a:ext cx="63441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5348275" y="3185075"/>
            <a:ext cx="6649200" cy="3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 set, F = P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(QRS)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 T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where , </a:t>
            </a:r>
            <a:endParaRPr sz="2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{P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P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}, </a:t>
            </a:r>
            <a:endParaRPr sz="200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(QRS)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{(QRS)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, (QRS)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, (QRS)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, (QRS)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, (QRS)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},</a:t>
            </a:r>
            <a:endParaRPr sz="2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{T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T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 </a:t>
            </a:r>
            <a:endParaRPr sz="2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RR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of occurrence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(QRS)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− 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of occurrence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(QRS)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lang="en-US" sz="2000" i="1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−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endParaRPr sz="2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aseline="-25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IHR =60/RR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60/RR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60/RR</a:t>
            </a:r>
            <a:r>
              <a:rPr lang="en-US" sz="2000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. . . ,60/Rr</a:t>
            </a:r>
            <a:r>
              <a:rPr lang="en-US" sz="2000" i="1" baseline="-25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endParaRPr sz="2000" i="1" baseline="-25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 baseline="-25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HRV is the beat-to-beat alterations in heart rate</a:t>
            </a:r>
            <a:endParaRPr sz="2000" baseline="-25000">
              <a:solidFill>
                <a:srgbClr val="3F3F3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ECG Biometrics Usage &amp; Classification</a:t>
            </a:r>
            <a:endParaRPr sz="3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28600" y="1828800"/>
            <a:ext cx="5943600" cy="457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Source Sans Pro"/>
              <a:buChar char="❏"/>
            </a:pPr>
            <a:r>
              <a:rPr lang="en-US" sz="2400" b="1" i="0" u="none" strike="noStrike" cap="none" dirty="0">
                <a:solidFill>
                  <a:srgbClr val="3F3F3F"/>
                </a:solidFill>
                <a:latin typeface="+mn-lt"/>
              </a:rPr>
              <a:t>Verification ECG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+mn-lt"/>
                <a:sym typeface="Source Sans Pro"/>
              </a:rPr>
              <a:t> (One to One matching) </a:t>
            </a:r>
            <a:endParaRPr dirty="0">
              <a:latin typeface="+mn-lt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Source Sans Pro"/>
              <a:buChar char="➔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+mn-lt"/>
                <a:sym typeface="Source Sans Pro"/>
              </a:rPr>
              <a:t>PIN or name or smart card to identify himself and his acquired ECG is matched (one-to-one matching) with his own ECG template</a:t>
            </a:r>
            <a:endParaRPr dirty="0">
              <a:latin typeface="+mn-lt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3F3F3F"/>
              </a:solidFill>
              <a:latin typeface="+mn-lt"/>
              <a:sym typeface="Source Sans Pro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❏"/>
            </a:pPr>
            <a:r>
              <a:rPr lang="en-US" sz="2400" b="1" i="0" u="none" strike="noStrike" cap="none" dirty="0">
                <a:solidFill>
                  <a:srgbClr val="3F3F3F"/>
                </a:solidFill>
                <a:latin typeface="+mn-lt"/>
              </a:rPr>
              <a:t>Identification ECG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+mn-lt"/>
                <a:sym typeface="Source Sans Pro"/>
              </a:rPr>
              <a:t> (One to Many matching) </a:t>
            </a:r>
            <a:endParaRPr dirty="0">
              <a:latin typeface="+mn-lt"/>
            </a:endParaRPr>
          </a:p>
          <a:p>
            <a:pPr marL="457200" marR="0" lvl="0" indent="-368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200"/>
              <a:buFont typeface="Source Sans Pro"/>
              <a:buChar char="➔"/>
            </a:pPr>
            <a:r>
              <a:rPr lang="en-US" sz="2200" b="0" i="0" u="none" strike="noStrike" cap="none" dirty="0">
                <a:solidFill>
                  <a:srgbClr val="3F3F3F"/>
                </a:solidFill>
                <a:latin typeface="+mn-lt"/>
                <a:sym typeface="Source Sans Pro"/>
              </a:rPr>
              <a:t>An individual’s biometric ECG is recorded and template matching is performed throughout the ECG template database.</a:t>
            </a:r>
            <a:endParaRPr sz="2200" b="0" i="0" u="none" strike="noStrike" cap="none" dirty="0">
              <a:solidFill>
                <a:srgbClr val="3F3F3F"/>
              </a:solidFill>
              <a:latin typeface="+mn-lt"/>
              <a:sym typeface="Source Sans Pro"/>
            </a:endParaRPr>
          </a:p>
        </p:txBody>
      </p:sp>
      <p:graphicFrame>
        <p:nvGraphicFramePr>
          <p:cNvPr id="135" name="Shape 135"/>
          <p:cNvGraphicFramePr/>
          <p:nvPr>
            <p:extLst>
              <p:ext uri="{D42A27DB-BD31-4B8C-83A1-F6EECF244321}">
                <p14:modId xmlns:p14="http://schemas.microsoft.com/office/powerpoint/2010/main" val="3269090284"/>
              </p:ext>
            </p:extLst>
          </p:nvPr>
        </p:nvGraphicFramePr>
        <p:xfrm>
          <a:off x="6172200" y="3022185"/>
          <a:ext cx="5581650" cy="2398716"/>
        </p:xfrm>
        <a:graphic>
          <a:graphicData uri="http://schemas.openxmlformats.org/drawingml/2006/table">
            <a:tbl>
              <a:tblPr>
                <a:noFill/>
                <a:tableStyleId>{CCAA318D-76FE-4434-92AB-6EBFF8304532}</a:tableStyleId>
              </a:tblPr>
              <a:tblGrid>
                <a:gridCol w="279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5800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FFFFFF"/>
                          </a:solidFill>
                        </a:rPr>
                        <a:t>ECG Biometrics Classification</a:t>
                      </a:r>
                      <a:endParaRPr sz="3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11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/>
                        <a:t>Fiducial Point </a:t>
                      </a:r>
                      <a:r>
                        <a:rPr lang="en-US" sz="2800" dirty="0" smtClean="0"/>
                        <a:t>detection (Time Series Data)</a:t>
                      </a:r>
                      <a:endParaRPr sz="2800" dirty="0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ECG features extracted in the frequency domain</a:t>
                      </a:r>
                      <a:endParaRPr sz="2400" dirty="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066800" y="99220"/>
            <a:ext cx="10058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Modern ECG Biometrics Classification</a:t>
            </a:r>
            <a:endParaRPr sz="3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-57625" y="1828800"/>
            <a:ext cx="6429300" cy="4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2400"/>
              <a:buChar char="❏"/>
            </a:pPr>
            <a:r>
              <a:rPr lang="en-US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Direct Time Domain Feature </a:t>
            </a:r>
            <a:r>
              <a:rPr lang="en-US" b="1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Extraction</a:t>
            </a:r>
            <a:br>
              <a:rPr lang="en-US" b="1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b="1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ECG Morphology (P duration, P amplitude, QRS duration, QRS amplitude, T duration, T amplitude, etc</a:t>
            </a: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.)</a:t>
            </a:r>
            <a:b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Uniqueness of Beating Patterns (Patterns of consecutive hear beats. RR interval, IHR and HRV, breathing </a:t>
            </a: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patterns)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000" dirty="0" smtClean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endParaRPr lang="en-US"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ECG 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Morphology - Most primitive form of ECG features</a:t>
            </a:r>
            <a:endParaRPr sz="2000"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196500" y="1997300"/>
            <a:ext cx="5997000" cy="4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4650" rtl="0"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2300"/>
              <a:buChar char="❏"/>
            </a:pPr>
            <a:r>
              <a:rPr lang="en-US" sz="2300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Frequency Domain Feature Extraction</a:t>
            </a:r>
            <a:endParaRPr sz="2300" b="1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800"/>
              </a:spcBef>
              <a:spcAft>
                <a:spcPts val="0"/>
              </a:spcAft>
              <a:buNone/>
            </a:pPr>
            <a:endParaRPr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Wavelet Decomposition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Fourier Transform (stethoscope to obtain the </a:t>
            </a:r>
            <a:r>
              <a:rPr lang="en-US" sz="20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Lubb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en-US" sz="20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Dubb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sound of heart)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indent="-457200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AutoNum type="arabicPeriod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Discrete Cosine Transform (DCT)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137" y="3725925"/>
            <a:ext cx="3133725" cy="78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Shape 144"/>
          <p:cNvCxnSpPr/>
          <p:nvPr/>
        </p:nvCxnSpPr>
        <p:spPr>
          <a:xfrm>
            <a:off x="6195000" y="1520395"/>
            <a:ext cx="1500" cy="53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170300" y="42870"/>
            <a:ext cx="100584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Modern ECG Biometrics Classification</a:t>
            </a:r>
            <a:endParaRPr sz="3600" b="0" i="0" u="none" strike="noStrike" cap="none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228600" y="1828800"/>
            <a:ext cx="5943600" cy="49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2400"/>
              <a:buChar char="❏"/>
            </a:pPr>
            <a:r>
              <a:rPr lang="en-US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  <a:endParaRPr b="1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Template matching algorithms along with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Decision Based Neural Networks (DBNN)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Obtain 100% accuracy (experimented on 20 subjects</a:t>
            </a:r>
            <a:r>
              <a:rPr lang="en-US" sz="2000" dirty="0" smtClean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2400"/>
              <a:buChar char="❏"/>
            </a:pPr>
            <a:r>
              <a:rPr lang="en-US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Polynomial Based</a:t>
            </a:r>
            <a:endParaRPr b="1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Extract polynomial coefficients from ECG signal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Coefficients used as biometric templates</a:t>
            </a:r>
            <a:endParaRPr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371675" y="1685370"/>
            <a:ext cx="5943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93700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2600"/>
              <a:buChar char="❏"/>
            </a:pPr>
            <a:r>
              <a:rPr lang="en-US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Statistical Approaches</a:t>
            </a:r>
            <a:endParaRPr b="1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Percentage Root-Mean-Square Difference (</a:t>
            </a:r>
            <a:r>
              <a:rPr lang="en-US" sz="2000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PRD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Measure the quality of reconstructed ECG after </a:t>
            </a:r>
            <a:r>
              <a:rPr lang="en-US" sz="2000" dirty="0" err="1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lossy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ECG compression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Char char="❏"/>
            </a:pPr>
            <a:r>
              <a:rPr lang="en-US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Cross Correlation (CC)</a:t>
            </a:r>
            <a:endParaRPr b="1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Arial"/>
              <a:buChar char="➔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Technique used in statistics to match the similarity of signals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Arial"/>
              <a:buChar char="❏"/>
            </a:pP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Least Discriminant Analysis (</a:t>
            </a:r>
            <a:r>
              <a:rPr lang="en-US" sz="2000" b="1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LDA</a:t>
            </a:r>
            <a:r>
              <a:rPr lang="en-US" sz="2000" dirty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), Autocorrelation and Mean–Variance of RR interval </a:t>
            </a: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800"/>
              </a:spcBef>
              <a:spcAft>
                <a:spcPts val="0"/>
              </a:spcAft>
              <a:buNone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000" dirty="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172200" y="1509720"/>
            <a:ext cx="27300" cy="538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3" name="Shape 153"/>
          <p:cNvSpPr txBox="1"/>
          <p:nvPr/>
        </p:nvSpPr>
        <p:spPr>
          <a:xfrm>
            <a:off x="2499519" y="601755"/>
            <a:ext cx="7744311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rgbClr val="FFFFFF"/>
                </a:solidFill>
              </a:rPr>
              <a:t>Other </a:t>
            </a:r>
            <a:r>
              <a:rPr lang="en-US" sz="3200" dirty="0" smtClean="0">
                <a:solidFill>
                  <a:srgbClr val="FFFFFF"/>
                </a:solidFill>
              </a:rPr>
              <a:t>Approaches for Feature Extraction</a:t>
            </a:r>
            <a:endParaRPr sz="3200" dirty="0">
              <a:solidFill>
                <a:srgbClr val="FFFFF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1143750" y="99223"/>
            <a:ext cx="100584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ource Sans Pro"/>
              <a:buNone/>
            </a:pPr>
            <a:r>
              <a:rPr lang="en-US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Comparison of Existing ECG Biometric Systems</a:t>
            </a:r>
            <a:endParaRPr sz="3600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228600" y="1828800"/>
            <a:ext cx="5943600" cy="20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❏"/>
            </a:pPr>
            <a:r>
              <a:rPr lang="en-US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Higher Misclassification Rates - PRD, CC and WDM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❏"/>
            </a:pPr>
            <a:r>
              <a:rPr lang="en-US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Lower Misclassification Rates – PDM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❏"/>
            </a:pPr>
            <a:r>
              <a:rPr lang="en-US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Misclassification reasons –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➔"/>
            </a:pPr>
            <a:r>
              <a:rPr lang="en-US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Not prioritizing the ECG features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➔"/>
            </a:pPr>
            <a:r>
              <a:rPr lang="en-US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Occurrence of abnormal beats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❏"/>
            </a:pPr>
            <a:r>
              <a:rPr lang="en-US" sz="18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Two algorithms solved these issues</a:t>
            </a:r>
            <a:endParaRPr sz="18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800"/>
              </a:spcBef>
              <a:spcAft>
                <a:spcPts val="0"/>
              </a:spcAft>
              <a:buNone/>
            </a:pPr>
            <a:endParaRPr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196725" y="1828800"/>
            <a:ext cx="5943600" cy="15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600"/>
              <a:buFont typeface="Arial"/>
              <a:buChar char="❏"/>
            </a:pPr>
            <a:r>
              <a:rPr lang="en-US" sz="1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FMR - Chances of a wrong person’s (different) enrolment data being matched against the recognition data provided</a:t>
            </a:r>
            <a:endParaRPr sz="1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600"/>
              <a:buFont typeface="Arial"/>
              <a:buChar char="❏"/>
            </a:pPr>
            <a:r>
              <a:rPr lang="en-US" sz="160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FNMR - Reflects the occurrences of the same person’s enrolment data and recognition data not being similar</a:t>
            </a:r>
            <a:endParaRPr sz="1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800"/>
              </a:spcBef>
              <a:spcAft>
                <a:spcPts val="0"/>
              </a:spcAft>
              <a:buNone/>
            </a:pPr>
            <a:endParaRPr sz="26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1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807750" y="750350"/>
            <a:ext cx="54432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rgbClr val="EFEFEF"/>
                </a:solidFill>
              </a:rPr>
              <a:t>Misclassifications and Accuracy</a:t>
            </a:r>
            <a:endParaRPr sz="2800">
              <a:solidFill>
                <a:srgbClr val="EFEFE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404040"/>
              </a:solidFill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782075"/>
            <a:ext cx="5293167" cy="26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144550" y="6247625"/>
            <a:ext cx="56856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Misclassification rate for PRD,CC,WDM and proposed PDM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1675" y="3340800"/>
            <a:ext cx="5593700" cy="30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7035275" y="6400175"/>
            <a:ext cx="41160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FRM and FNRR across different modalities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66" name="Shape 166"/>
          <p:cNvCxnSpPr/>
          <p:nvPr/>
        </p:nvCxnSpPr>
        <p:spPr>
          <a:xfrm>
            <a:off x="6172200" y="1520395"/>
            <a:ext cx="1500" cy="53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cal Design 16x9">
  <a:themeElements>
    <a:clrScheme name="MedicalHealth">
      <a:dk1>
        <a:srgbClr val="000000"/>
      </a:dk1>
      <a:lt1>
        <a:srgbClr val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MedicalHealth">
      <a:dk1>
        <a:srgbClr val="000000"/>
      </a:dk1>
      <a:lt1>
        <a:srgbClr val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1791</Words>
  <Application>Microsoft Office PowerPoint</Application>
  <PresentationFormat>Widescreen</PresentationFormat>
  <Paragraphs>372</Paragraphs>
  <Slides>46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Wingdings</vt:lpstr>
      <vt:lpstr>Cambria Math</vt:lpstr>
      <vt:lpstr>Noto Sans Symbols</vt:lpstr>
      <vt:lpstr>Source Sans Pro</vt:lpstr>
      <vt:lpstr>Medical Design 16x9</vt:lpstr>
      <vt:lpstr>ECG Based Authentication</vt:lpstr>
      <vt:lpstr>Electrocardiogram (ECG) Signals are now one of the emerging techniques for Biometric Authentication</vt:lpstr>
      <vt:lpstr>Biometric Systems and Inheritance of ECG </vt:lpstr>
      <vt:lpstr>Physiology of ECG</vt:lpstr>
      <vt:lpstr>Feature Waves &amp; Rhythm Analysis</vt:lpstr>
      <vt:lpstr>ECG Biometrics Usage &amp; Classification</vt:lpstr>
      <vt:lpstr>Modern ECG Biometrics Classification</vt:lpstr>
      <vt:lpstr>Modern ECG Biometrics Classification</vt:lpstr>
      <vt:lpstr>Comparison of Existing ECG Biometric Systems</vt:lpstr>
      <vt:lpstr>Comparison of Existing ECG Biometric Systems</vt:lpstr>
      <vt:lpstr>    System Design of ECG Biometric  </vt:lpstr>
      <vt:lpstr>    System Design of ECG Biometric  </vt:lpstr>
      <vt:lpstr>  Difference Between Verification and Identification  </vt:lpstr>
      <vt:lpstr>   Software Implementation of ECG Biometric  </vt:lpstr>
      <vt:lpstr>   Software Implementation of ECG Biometric  </vt:lpstr>
      <vt:lpstr>Open Issues of ECG Based Biometric System</vt:lpstr>
      <vt:lpstr>      Security Issues for ECG Based Biometric</vt:lpstr>
      <vt:lpstr>Our Contribution</vt:lpstr>
      <vt:lpstr>Identification Time Reduction in ECG Based Authentication using K-Means Clustering for Biometric Templates</vt:lpstr>
      <vt:lpstr>Objective</vt:lpstr>
      <vt:lpstr>Literature Review [1]</vt:lpstr>
      <vt:lpstr>Literature Review [2]</vt:lpstr>
      <vt:lpstr>Proposed Methodology</vt:lpstr>
      <vt:lpstr>Dataset (ECG-ViEW II)</vt:lpstr>
      <vt:lpstr>Data Preprocessing</vt:lpstr>
      <vt:lpstr>Data Clustering</vt:lpstr>
      <vt:lpstr>Data Identification time Reduction</vt:lpstr>
      <vt:lpstr>Performance Evaluation</vt:lpstr>
      <vt:lpstr>Optimal K Selection (Elbow Method)</vt:lpstr>
      <vt:lpstr>Optimal K Selection (Silhouette Score, K = 2)</vt:lpstr>
      <vt:lpstr>Optimal K Selection (Silhouette Score, K = 3)</vt:lpstr>
      <vt:lpstr>Optimal K Selection (Silhouette Score, K = 4)</vt:lpstr>
      <vt:lpstr>Optimal K Selection (Silhouette Score, K = 5)</vt:lpstr>
      <vt:lpstr>Optimal K Selection (Silhouette Score, K = 6)</vt:lpstr>
      <vt:lpstr>Optimal K Selection (Silhouette Score, K = 7)</vt:lpstr>
      <vt:lpstr>Optimal K Selection (Silhouette Score, K = 8)</vt:lpstr>
      <vt:lpstr>Optimal K Selection (Silhouette Score, K = 9)</vt:lpstr>
      <vt:lpstr>Optimal K Selection (Silhouette Score, K = 10)</vt:lpstr>
      <vt:lpstr>Optimal K Selection (Silhouette Score VS Cluster)</vt:lpstr>
      <vt:lpstr>Cluster Comparison  K vs (Time Reduction, Accuracy))</vt:lpstr>
      <vt:lpstr>Final Decision</vt:lpstr>
      <vt:lpstr>Final Decision</vt:lpstr>
      <vt:lpstr>Final Remarks and yet to include in this project</vt:lpstr>
      <vt:lpstr>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Reduction of Identification time for ECG Based Authentication using K-Means Clustering in Biometric Templates</dc:title>
  <dc:creator>admin</dc:creator>
  <cp:lastModifiedBy>Nafis Neehal</cp:lastModifiedBy>
  <cp:revision>105</cp:revision>
  <dcterms:modified xsi:type="dcterms:W3CDTF">2018-02-22T06:44:48Z</dcterms:modified>
</cp:coreProperties>
</file>